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linker" charset="1" panose="02000000000000000000"/>
      <p:regular r:id="rId10"/>
    </p:embeddedFont>
    <p:embeddedFont>
      <p:font typeface="Blinker Bold" charset="1" panose="02000000000000000000"/>
      <p:regular r:id="rId11"/>
    </p:embeddedFont>
    <p:embeddedFont>
      <p:font typeface="Blinker Thin" charset="1" panose="020000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24" Target="slides/slide12.xml" Type="http://schemas.openxmlformats.org/officeDocument/2006/relationships/slide"/><Relationship Id="rId25" Target="slides/slide13.xml" Type="http://schemas.openxmlformats.org/officeDocument/2006/relationships/slide"/><Relationship Id="rId26" Target="slides/slide14.xml" Type="http://schemas.openxmlformats.org/officeDocument/2006/relationships/slide"/><Relationship Id="rId27" Target="slides/slide1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0">
            <a:off x="0" y="-1013465"/>
            <a:ext cx="6454198" cy="11300465"/>
            <a:chOff x="0" y="0"/>
            <a:chExt cx="5353494" cy="9373274"/>
          </a:xfrm>
        </p:grpSpPr>
        <p:sp>
          <p:nvSpPr>
            <p:cNvPr name="Freeform 3" id="3"/>
            <p:cNvSpPr/>
            <p:nvPr/>
          </p:nvSpPr>
          <p:spPr>
            <a:xfrm flipH="false" flipV="false" rot="0">
              <a:off x="0" y="0"/>
              <a:ext cx="5353493" cy="9373274"/>
            </a:xfrm>
            <a:custGeom>
              <a:avLst/>
              <a:gdLst/>
              <a:ahLst/>
              <a:cxnLst/>
              <a:rect r="r" b="b" t="t" l="l"/>
              <a:pathLst>
                <a:path h="9373274" w="5353493">
                  <a:moveTo>
                    <a:pt x="5353493" y="9373274"/>
                  </a:moveTo>
                  <a:lnTo>
                    <a:pt x="0" y="9373274"/>
                  </a:lnTo>
                  <a:lnTo>
                    <a:pt x="0" y="0"/>
                  </a:lnTo>
                  <a:lnTo>
                    <a:pt x="5353493" y="9373274"/>
                  </a:lnTo>
                  <a:close/>
                </a:path>
              </a:pathLst>
            </a:custGeom>
            <a:solidFill>
              <a:srgbClr val="FFD834"/>
            </a:solidFill>
          </p:spPr>
        </p:sp>
      </p:grpSp>
      <p:grpSp>
        <p:nvGrpSpPr>
          <p:cNvPr name="Group 4" id="4"/>
          <p:cNvGrpSpPr/>
          <p:nvPr/>
        </p:nvGrpSpPr>
        <p:grpSpPr>
          <a:xfrm rot="5400000">
            <a:off x="-1742347" y="1628047"/>
            <a:ext cx="7902687" cy="4627543"/>
            <a:chOff x="0" y="0"/>
            <a:chExt cx="8209447" cy="4807171"/>
          </a:xfrm>
        </p:grpSpPr>
        <p:sp>
          <p:nvSpPr>
            <p:cNvPr name="Freeform 5" id="5"/>
            <p:cNvSpPr/>
            <p:nvPr/>
          </p:nvSpPr>
          <p:spPr>
            <a:xfrm flipH="false" flipV="false" rot="0">
              <a:off x="0" y="0"/>
              <a:ext cx="8209447" cy="4807171"/>
            </a:xfrm>
            <a:custGeom>
              <a:avLst/>
              <a:gdLst/>
              <a:ahLst/>
              <a:cxnLst/>
              <a:rect r="r" b="b" t="t" l="l"/>
              <a:pathLst>
                <a:path h="4807171" w="8209447">
                  <a:moveTo>
                    <a:pt x="8209447" y="4807171"/>
                  </a:moveTo>
                  <a:lnTo>
                    <a:pt x="0" y="4807171"/>
                  </a:lnTo>
                  <a:lnTo>
                    <a:pt x="0" y="0"/>
                  </a:lnTo>
                  <a:lnTo>
                    <a:pt x="8209447" y="4807171"/>
                  </a:lnTo>
                  <a:close/>
                </a:path>
              </a:pathLst>
            </a:custGeom>
            <a:solidFill>
              <a:srgbClr val="FFC107"/>
            </a:solidFill>
          </p:spPr>
        </p:sp>
      </p:grpSp>
      <p:grpSp>
        <p:nvGrpSpPr>
          <p:cNvPr name="Group 6" id="6"/>
          <p:cNvGrpSpPr>
            <a:grpSpLocks noChangeAspect="true"/>
          </p:cNvGrpSpPr>
          <p:nvPr/>
        </p:nvGrpSpPr>
        <p:grpSpPr>
          <a:xfrm rot="0">
            <a:off x="-974449" y="5707676"/>
            <a:ext cx="5406787" cy="4649837"/>
            <a:chOff x="0" y="0"/>
            <a:chExt cx="6350000" cy="5461000"/>
          </a:xfrm>
        </p:grpSpPr>
        <p:sp>
          <p:nvSpPr>
            <p:cNvPr name="Freeform 7" id="7"/>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solidFill>
              <a:srgbClr val="FFF0A2"/>
            </a:solidFill>
            <a:ln w="12700">
              <a:solidFill>
                <a:srgbClr val="000000"/>
              </a:solidFill>
            </a:ln>
          </p:spPr>
        </p:sp>
      </p:grpSp>
      <p:grpSp>
        <p:nvGrpSpPr>
          <p:cNvPr name="Group 8" id="8"/>
          <p:cNvGrpSpPr>
            <a:grpSpLocks noChangeAspect="true"/>
          </p:cNvGrpSpPr>
          <p:nvPr/>
        </p:nvGrpSpPr>
        <p:grpSpPr>
          <a:xfrm rot="0">
            <a:off x="2208996" y="73890"/>
            <a:ext cx="5305671" cy="4562877"/>
            <a:chOff x="0" y="0"/>
            <a:chExt cx="6350000" cy="5461000"/>
          </a:xfrm>
        </p:grpSpPr>
        <p:sp>
          <p:nvSpPr>
            <p:cNvPr name="Freeform 9" id="9"/>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2"/>
              <a:stretch>
                <a:fillRect l="-27268" t="0" r="-27268" b="0"/>
              </a:stretch>
            </a:blipFill>
          </p:spPr>
        </p:sp>
      </p:grpSp>
      <p:grpSp>
        <p:nvGrpSpPr>
          <p:cNvPr name="Group 10" id="10"/>
          <p:cNvGrpSpPr>
            <a:grpSpLocks noChangeAspect="true"/>
          </p:cNvGrpSpPr>
          <p:nvPr/>
        </p:nvGrpSpPr>
        <p:grpSpPr>
          <a:xfrm rot="0">
            <a:off x="2012137" y="5297863"/>
            <a:ext cx="5268911" cy="4562877"/>
            <a:chOff x="0" y="0"/>
            <a:chExt cx="6350000" cy="5499100"/>
          </a:xfrm>
        </p:grpSpPr>
        <p:sp>
          <p:nvSpPr>
            <p:cNvPr name="Freeform 11" id="11"/>
            <p:cNvSpPr/>
            <p:nvPr/>
          </p:nvSpPr>
          <p:spPr>
            <a:xfrm flipH="false" flipV="false" rot="0">
              <a:off x="0" y="0"/>
              <a:ext cx="6350000" cy="5499100"/>
            </a:xfrm>
            <a:custGeom>
              <a:avLst/>
              <a:gdLst/>
              <a:ahLst/>
              <a:cxnLst/>
              <a:rect r="r" b="b" t="t" l="l"/>
              <a:pathLst>
                <a:path h="5499100" w="6350000">
                  <a:moveTo>
                    <a:pt x="3175000" y="0"/>
                  </a:moveTo>
                  <a:lnTo>
                    <a:pt x="0" y="0"/>
                  </a:lnTo>
                  <a:lnTo>
                    <a:pt x="1587500" y="2749550"/>
                  </a:lnTo>
                  <a:lnTo>
                    <a:pt x="3175000" y="5499100"/>
                  </a:lnTo>
                  <a:lnTo>
                    <a:pt x="4762500" y="2749550"/>
                  </a:lnTo>
                  <a:lnTo>
                    <a:pt x="6350000" y="0"/>
                  </a:lnTo>
                  <a:close/>
                </a:path>
              </a:pathLst>
            </a:custGeom>
            <a:blipFill>
              <a:blip r:embed="rId3"/>
              <a:stretch>
                <a:fillRect l="-63103" t="-9409" r="-7420" b="-21863"/>
              </a:stretch>
            </a:blipFill>
          </p:spPr>
        </p:sp>
      </p:grpSp>
      <p:grpSp>
        <p:nvGrpSpPr>
          <p:cNvPr name="Group 12" id="12"/>
          <p:cNvGrpSpPr>
            <a:grpSpLocks noChangeAspect="true"/>
          </p:cNvGrpSpPr>
          <p:nvPr/>
        </p:nvGrpSpPr>
        <p:grpSpPr>
          <a:xfrm rot="0">
            <a:off x="5038722" y="0"/>
            <a:ext cx="5268911" cy="4562877"/>
            <a:chOff x="0" y="0"/>
            <a:chExt cx="6350000" cy="5499100"/>
          </a:xfrm>
        </p:grpSpPr>
        <p:sp>
          <p:nvSpPr>
            <p:cNvPr name="Freeform 13" id="13"/>
            <p:cNvSpPr/>
            <p:nvPr/>
          </p:nvSpPr>
          <p:spPr>
            <a:xfrm flipH="false" flipV="false" rot="0">
              <a:off x="0" y="0"/>
              <a:ext cx="6350000" cy="5499100"/>
            </a:xfrm>
            <a:custGeom>
              <a:avLst/>
              <a:gdLst/>
              <a:ahLst/>
              <a:cxnLst/>
              <a:rect r="r" b="b" t="t" l="l"/>
              <a:pathLst>
                <a:path h="5499100" w="6350000">
                  <a:moveTo>
                    <a:pt x="3175000" y="0"/>
                  </a:moveTo>
                  <a:lnTo>
                    <a:pt x="0" y="0"/>
                  </a:lnTo>
                  <a:lnTo>
                    <a:pt x="1587500" y="2749550"/>
                  </a:lnTo>
                  <a:lnTo>
                    <a:pt x="3175000" y="5499100"/>
                  </a:lnTo>
                  <a:lnTo>
                    <a:pt x="4762500" y="2749550"/>
                  </a:lnTo>
                  <a:lnTo>
                    <a:pt x="6350000" y="0"/>
                  </a:lnTo>
                  <a:close/>
                </a:path>
              </a:pathLst>
            </a:custGeom>
            <a:solidFill>
              <a:srgbClr val="FFC107"/>
            </a:solidFill>
            <a:ln w="12700">
              <a:solidFill>
                <a:srgbClr val="000000"/>
              </a:solidFill>
            </a:ln>
          </p:spPr>
        </p:sp>
      </p:grpSp>
      <p:grpSp>
        <p:nvGrpSpPr>
          <p:cNvPr name="Group 14" id="14"/>
          <p:cNvGrpSpPr/>
          <p:nvPr/>
        </p:nvGrpSpPr>
        <p:grpSpPr>
          <a:xfrm rot="0">
            <a:off x="14461711" y="1204468"/>
            <a:ext cx="2797589" cy="566596"/>
            <a:chOff x="0" y="0"/>
            <a:chExt cx="3730119" cy="755461"/>
          </a:xfrm>
        </p:grpSpPr>
        <p:sp>
          <p:nvSpPr>
            <p:cNvPr name="Freeform 15" id="15"/>
            <p:cNvSpPr/>
            <p:nvPr/>
          </p:nvSpPr>
          <p:spPr>
            <a:xfrm flipH="false" flipV="false" rot="0">
              <a:off x="0" y="0"/>
              <a:ext cx="872907" cy="755461"/>
            </a:xfrm>
            <a:custGeom>
              <a:avLst/>
              <a:gdLst/>
              <a:ahLst/>
              <a:cxnLst/>
              <a:rect r="r" b="b" t="t" l="l"/>
              <a:pathLst>
                <a:path h="755461" w="872907">
                  <a:moveTo>
                    <a:pt x="0" y="0"/>
                  </a:moveTo>
                  <a:lnTo>
                    <a:pt x="872907" y="0"/>
                  </a:lnTo>
                  <a:lnTo>
                    <a:pt x="872907" y="755461"/>
                  </a:lnTo>
                  <a:lnTo>
                    <a:pt x="0" y="755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168042" y="107856"/>
              <a:ext cx="2562076" cy="530225"/>
            </a:xfrm>
            <a:prstGeom prst="rect">
              <a:avLst/>
            </a:prstGeom>
          </p:spPr>
          <p:txBody>
            <a:bodyPr anchor="t" rtlCol="false" tIns="0" lIns="0" bIns="0" rIns="0">
              <a:spAutoFit/>
            </a:bodyPr>
            <a:lstStyle/>
            <a:p>
              <a:pPr marL="0" indent="0" lvl="0">
                <a:lnSpc>
                  <a:spcPts val="3125"/>
                </a:lnSpc>
                <a:spcBef>
                  <a:spcPct val="0"/>
                </a:spcBef>
              </a:pPr>
              <a:r>
                <a:rPr lang="en-US" sz="2604">
                  <a:solidFill>
                    <a:srgbClr val="D6910B"/>
                  </a:solidFill>
                  <a:latin typeface="Blinker Bold"/>
                </a:rPr>
                <a:t>La super team</a:t>
              </a:r>
            </a:p>
          </p:txBody>
        </p:sp>
      </p:grpSp>
      <p:grpSp>
        <p:nvGrpSpPr>
          <p:cNvPr name="Group 17" id="17"/>
          <p:cNvGrpSpPr/>
          <p:nvPr/>
        </p:nvGrpSpPr>
        <p:grpSpPr>
          <a:xfrm rot="0">
            <a:off x="9348426" y="3283508"/>
            <a:ext cx="7910874" cy="5189992"/>
            <a:chOff x="0" y="0"/>
            <a:chExt cx="10547831" cy="6919990"/>
          </a:xfrm>
        </p:grpSpPr>
        <p:sp>
          <p:nvSpPr>
            <p:cNvPr name="TextBox 18" id="18"/>
            <p:cNvSpPr txBox="true"/>
            <p:nvPr/>
          </p:nvSpPr>
          <p:spPr>
            <a:xfrm rot="0">
              <a:off x="0" y="57150"/>
              <a:ext cx="10547831" cy="3594523"/>
            </a:xfrm>
            <a:prstGeom prst="rect">
              <a:avLst/>
            </a:prstGeom>
          </p:spPr>
          <p:txBody>
            <a:bodyPr anchor="t" rtlCol="false" tIns="0" lIns="0" bIns="0" rIns="0">
              <a:spAutoFit/>
            </a:bodyPr>
            <a:lstStyle/>
            <a:p>
              <a:pPr algn="r">
                <a:lnSpc>
                  <a:spcPts val="7039"/>
                </a:lnSpc>
              </a:pPr>
              <a:r>
                <a:rPr lang="en-US" sz="6399">
                  <a:solidFill>
                    <a:srgbClr val="000000"/>
                  </a:solidFill>
                  <a:latin typeface="Blinker Bold"/>
                </a:rPr>
                <a:t>Système d’information et programmation internet </a:t>
              </a:r>
            </a:p>
          </p:txBody>
        </p:sp>
        <p:sp>
          <p:nvSpPr>
            <p:cNvPr name="TextBox 19" id="19"/>
            <p:cNvSpPr txBox="true"/>
            <p:nvPr/>
          </p:nvSpPr>
          <p:spPr>
            <a:xfrm rot="0">
              <a:off x="0" y="3991225"/>
              <a:ext cx="10547831" cy="654262"/>
            </a:xfrm>
            <a:prstGeom prst="rect">
              <a:avLst/>
            </a:prstGeom>
          </p:spPr>
          <p:txBody>
            <a:bodyPr anchor="t" rtlCol="false" tIns="0" lIns="0" bIns="0" rIns="0">
              <a:spAutoFit/>
            </a:bodyPr>
            <a:lstStyle/>
            <a:p>
              <a:pPr algn="r">
                <a:lnSpc>
                  <a:spcPts val="4059"/>
                </a:lnSpc>
              </a:pPr>
              <a:r>
                <a:rPr lang="en-US" sz="2899">
                  <a:solidFill>
                    <a:srgbClr val="D6910B"/>
                  </a:solidFill>
                  <a:latin typeface="Blinker Bold"/>
                </a:rPr>
                <a:t>L’immigration en France</a:t>
              </a:r>
            </a:p>
          </p:txBody>
        </p:sp>
        <p:sp>
          <p:nvSpPr>
            <p:cNvPr name="TextBox 20" id="20"/>
            <p:cNvSpPr txBox="true"/>
            <p:nvPr/>
          </p:nvSpPr>
          <p:spPr>
            <a:xfrm rot="0">
              <a:off x="0" y="4718445"/>
              <a:ext cx="10547831" cy="2201545"/>
            </a:xfrm>
            <a:prstGeom prst="rect">
              <a:avLst/>
            </a:prstGeom>
          </p:spPr>
          <p:txBody>
            <a:bodyPr anchor="t" rtlCol="false" tIns="0" lIns="0" bIns="0" rIns="0">
              <a:spAutoFit/>
            </a:bodyPr>
            <a:lstStyle/>
            <a:p>
              <a:pPr algn="r">
                <a:lnSpc>
                  <a:spcPts val="3359"/>
                </a:lnSpc>
              </a:pPr>
              <a:r>
                <a:rPr lang="en-US" sz="2400">
                  <a:solidFill>
                    <a:srgbClr val="000000"/>
                  </a:solidFill>
                  <a:latin typeface="Blinker"/>
                </a:rPr>
                <a:t>Aidasso Eliane</a:t>
              </a:r>
            </a:p>
            <a:p>
              <a:pPr algn="r">
                <a:lnSpc>
                  <a:spcPts val="3359"/>
                </a:lnSpc>
              </a:pPr>
              <a:r>
                <a:rPr lang="en-US" sz="2400">
                  <a:solidFill>
                    <a:srgbClr val="000000"/>
                  </a:solidFill>
                  <a:latin typeface="Blinker"/>
                </a:rPr>
                <a:t>Ali Mbae</a:t>
              </a:r>
            </a:p>
            <a:p>
              <a:pPr algn="r">
                <a:lnSpc>
                  <a:spcPts val="3359"/>
                </a:lnSpc>
              </a:pPr>
              <a:r>
                <a:rPr lang="en-US" sz="2400">
                  <a:solidFill>
                    <a:srgbClr val="000000"/>
                  </a:solidFill>
                  <a:latin typeface="Blinker"/>
                </a:rPr>
                <a:t>Coulibaly Aissata</a:t>
              </a:r>
            </a:p>
            <a:p>
              <a:pPr algn="r">
                <a:lnSpc>
                  <a:spcPts val="3359"/>
                </a:lnSpc>
              </a:pPr>
              <a:r>
                <a:rPr lang="en-US" sz="2400">
                  <a:solidFill>
                    <a:srgbClr val="000000"/>
                  </a:solidFill>
                  <a:latin typeface="Blinker"/>
                </a:rPr>
                <a:t>Ndongo Danielle</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5400000">
            <a:off x="-2148906" y="2148906"/>
            <a:ext cx="13231610" cy="8933797"/>
            <a:chOff x="0" y="0"/>
            <a:chExt cx="16341211" cy="11033356"/>
          </a:xfrm>
        </p:grpSpPr>
        <p:sp>
          <p:nvSpPr>
            <p:cNvPr name="Freeform 3" id="3"/>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D834"/>
            </a:solidFill>
          </p:spPr>
        </p:sp>
      </p:grpSp>
      <p:sp>
        <p:nvSpPr>
          <p:cNvPr name="TextBox 4" id="4"/>
          <p:cNvSpPr txBox="true"/>
          <p:nvPr/>
        </p:nvSpPr>
        <p:spPr>
          <a:xfrm rot="0">
            <a:off x="4589949" y="827682"/>
            <a:ext cx="12442485" cy="923925"/>
          </a:xfrm>
          <a:prstGeom prst="rect">
            <a:avLst/>
          </a:prstGeom>
        </p:spPr>
        <p:txBody>
          <a:bodyPr anchor="t" rtlCol="false" tIns="0" lIns="0" bIns="0" rIns="0">
            <a:spAutoFit/>
          </a:bodyPr>
          <a:lstStyle/>
          <a:p>
            <a:pPr>
              <a:lnSpc>
                <a:spcPts val="7200"/>
              </a:lnSpc>
              <a:spcBef>
                <a:spcPct val="0"/>
              </a:spcBef>
            </a:pPr>
            <a:r>
              <a:rPr lang="en-US" sz="6000">
                <a:solidFill>
                  <a:srgbClr val="000000"/>
                </a:solidFill>
                <a:latin typeface="Blinker Bold"/>
              </a:rPr>
              <a:t>5.Génération des arguments sur Omeka</a:t>
            </a:r>
          </a:p>
        </p:txBody>
      </p:sp>
      <p:sp>
        <p:nvSpPr>
          <p:cNvPr name="TextBox 5" id="5"/>
          <p:cNvSpPr txBox="true"/>
          <p:nvPr/>
        </p:nvSpPr>
        <p:spPr>
          <a:xfrm rot="0">
            <a:off x="7161715" y="2761257"/>
            <a:ext cx="7907990" cy="1095375"/>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Blinker"/>
              </a:rPr>
              <a:t>Les arguments générés sur OMEKA S, devraient être visibles sur GitHUB</a:t>
            </a:r>
          </a:p>
        </p:txBody>
      </p:sp>
      <p:grpSp>
        <p:nvGrpSpPr>
          <p:cNvPr name="Group 6" id="6"/>
          <p:cNvGrpSpPr/>
          <p:nvPr/>
        </p:nvGrpSpPr>
        <p:grpSpPr>
          <a:xfrm rot="-10800000">
            <a:off x="-1917102" y="4874687"/>
            <a:ext cx="9328750" cy="5436241"/>
            <a:chOff x="0" y="0"/>
            <a:chExt cx="1220440" cy="711200"/>
          </a:xfrm>
        </p:grpSpPr>
        <p:sp>
          <p:nvSpPr>
            <p:cNvPr name="Freeform 7" id="7"/>
            <p:cNvSpPr/>
            <p:nvPr/>
          </p:nvSpPr>
          <p:spPr>
            <a:xfrm flipH="false" flipV="false" rot="0">
              <a:off x="0" y="0"/>
              <a:ext cx="1220440" cy="711200"/>
            </a:xfrm>
            <a:custGeom>
              <a:avLst/>
              <a:gdLst/>
              <a:ahLst/>
              <a:cxnLst/>
              <a:rect r="r" b="b" t="t" l="l"/>
              <a:pathLst>
                <a:path h="711200" w="1220440">
                  <a:moveTo>
                    <a:pt x="610220" y="711200"/>
                  </a:moveTo>
                  <a:lnTo>
                    <a:pt x="1220440" y="0"/>
                  </a:lnTo>
                  <a:lnTo>
                    <a:pt x="0" y="0"/>
                  </a:lnTo>
                  <a:lnTo>
                    <a:pt x="610220" y="711200"/>
                  </a:lnTo>
                  <a:close/>
                </a:path>
              </a:pathLst>
            </a:custGeom>
            <a:solidFill>
              <a:srgbClr val="FFC107"/>
            </a:solidFill>
          </p:spPr>
        </p:sp>
        <p:sp>
          <p:nvSpPr>
            <p:cNvPr name="TextBox 8" id="8"/>
            <p:cNvSpPr txBox="true"/>
            <p:nvPr/>
          </p:nvSpPr>
          <p:spPr>
            <a:xfrm>
              <a:off x="190694" y="50800"/>
              <a:ext cx="839053" cy="330200"/>
            </a:xfrm>
            <a:prstGeom prst="rect">
              <a:avLst/>
            </a:prstGeom>
          </p:spPr>
          <p:txBody>
            <a:bodyPr anchor="ctr" rtlCol="false" tIns="50800" lIns="50800" bIns="50800" rIns="50800"/>
            <a:lstStyle/>
            <a:p>
              <a:pPr algn="ctr">
                <a:lnSpc>
                  <a:spcPts val="2765"/>
                </a:lnSpc>
              </a:pPr>
            </a:p>
          </p:txBody>
        </p:sp>
      </p:grpSp>
      <p:graphicFrame>
        <p:nvGraphicFramePr>
          <p:cNvPr name="Table 9" id="9"/>
          <p:cNvGraphicFramePr>
            <a:graphicFrameLocks noGrp="true"/>
          </p:cNvGraphicFramePr>
          <p:nvPr/>
        </p:nvGraphicFramePr>
        <p:xfrm>
          <a:off x="5239578" y="4370708"/>
          <a:ext cx="11143227" cy="5295406"/>
        </p:xfrm>
        <a:graphic>
          <a:graphicData uri="http://schemas.openxmlformats.org/drawingml/2006/table">
            <a:tbl>
              <a:tblPr/>
              <a:tblGrid>
                <a:gridCol w="1264345"/>
                <a:gridCol w="9878883"/>
              </a:tblGrid>
              <a:tr h="1679421">
                <a:tc>
                  <a:txBody>
                    <a:bodyPr anchor="t" rtlCol="false"/>
                    <a:lstStyle/>
                    <a:p>
                      <a:pPr algn="l">
                        <a:lnSpc>
                          <a:spcPts val="3779"/>
                        </a:lnSpc>
                        <a:defRPr/>
                      </a:pPr>
                      <a:r>
                        <a:rPr lang="en-US" sz="2699">
                          <a:solidFill>
                            <a:srgbClr val="000000"/>
                          </a:solidFill>
                          <a:latin typeface="Blinker Bold"/>
                        </a:rPr>
                        <a:t>Etape 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5040"/>
                        </a:lnSpc>
                        <a:defRPr/>
                      </a:pPr>
                      <a:r>
                        <a:rPr lang="en-US" sz="3600">
                          <a:solidFill>
                            <a:srgbClr val="000000"/>
                          </a:solidFill>
                          <a:latin typeface="Blinker"/>
                        </a:rPr>
                        <a:t>soit: argumentgenerateur.art/admin/item?owner_id=17</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2099276">
                <a:tc>
                  <a:txBody>
                    <a:bodyPr anchor="t" rtlCol="false"/>
                    <a:lstStyle/>
                    <a:p>
                      <a:pPr algn="l">
                        <a:lnSpc>
                          <a:spcPts val="3499"/>
                        </a:lnSpc>
                        <a:defRPr/>
                      </a:pPr>
                      <a:r>
                        <a:rPr lang="en-US" sz="2499">
                          <a:solidFill>
                            <a:srgbClr val="000000"/>
                          </a:solidFill>
                          <a:latin typeface="Blinker Bold"/>
                        </a:rPr>
                        <a:t>Etape 2</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480"/>
                        </a:lnSpc>
                        <a:defRPr/>
                      </a:pPr>
                      <a:r>
                        <a:rPr lang="en-US" sz="3200">
                          <a:solidFill>
                            <a:srgbClr val="000000"/>
                          </a:solidFill>
                          <a:latin typeface="Blinker"/>
                        </a:rPr>
                        <a:t>dans cette URL, remplacer admin par api ; item par items et la page se traduire en format Json </a:t>
                      </a:r>
                      <a:endParaRPr lang="en-US" sz="1100"/>
                    </a:p>
                    <a:p>
                      <a:pPr>
                        <a:lnSpc>
                          <a:spcPts val="4480"/>
                        </a:lnSpc>
                      </a:pP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16709">
                <a:tc>
                  <a:txBody>
                    <a:bodyPr anchor="t" rtlCol="false"/>
                    <a:lstStyle/>
                    <a:p>
                      <a:pPr algn="l">
                        <a:lnSpc>
                          <a:spcPts val="3499"/>
                        </a:lnSpc>
                        <a:defRPr/>
                      </a:pPr>
                      <a:r>
                        <a:rPr lang="en-US" sz="2499">
                          <a:solidFill>
                            <a:srgbClr val="000000"/>
                          </a:solidFill>
                          <a:latin typeface="Blinker Bold"/>
                        </a:rPr>
                        <a:t>Etape 3</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480"/>
                        </a:lnSpc>
                        <a:defRPr/>
                      </a:pPr>
                      <a:r>
                        <a:rPr lang="en-US" sz="3200">
                          <a:solidFill>
                            <a:srgbClr val="000000"/>
                          </a:solidFill>
                          <a:latin typeface="Blinker"/>
                        </a:rPr>
                        <a:t>enregistrer la page sous le nom : items17.json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pSp>
        <p:nvGrpSpPr>
          <p:cNvPr name="Group 10" id="10"/>
          <p:cNvGrpSpPr/>
          <p:nvPr/>
        </p:nvGrpSpPr>
        <p:grpSpPr>
          <a:xfrm rot="0">
            <a:off x="1381311" y="1028700"/>
            <a:ext cx="3435503" cy="566596"/>
            <a:chOff x="0" y="0"/>
            <a:chExt cx="4580671" cy="755461"/>
          </a:xfrm>
        </p:grpSpPr>
        <p:sp>
          <p:nvSpPr>
            <p:cNvPr name="Freeform 11" id="11"/>
            <p:cNvSpPr/>
            <p:nvPr/>
          </p:nvSpPr>
          <p:spPr>
            <a:xfrm flipH="false" flipV="false" rot="0">
              <a:off x="0" y="0"/>
              <a:ext cx="872907" cy="755461"/>
            </a:xfrm>
            <a:custGeom>
              <a:avLst/>
              <a:gdLst/>
              <a:ahLst/>
              <a:cxnLst/>
              <a:rect r="r" b="b" t="t" l="l"/>
              <a:pathLst>
                <a:path h="755461" w="872907">
                  <a:moveTo>
                    <a:pt x="0" y="0"/>
                  </a:moveTo>
                  <a:lnTo>
                    <a:pt x="872907" y="0"/>
                  </a:lnTo>
                  <a:lnTo>
                    <a:pt x="872907" y="755461"/>
                  </a:lnTo>
                  <a:lnTo>
                    <a:pt x="0" y="755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168042" y="149131"/>
              <a:ext cx="3412629" cy="457200"/>
            </a:xfrm>
            <a:prstGeom prst="rect">
              <a:avLst/>
            </a:prstGeom>
          </p:spPr>
          <p:txBody>
            <a:bodyPr anchor="t" rtlCol="false" tIns="0" lIns="0" bIns="0" rIns="0">
              <a:spAutoFit/>
            </a:bodyPr>
            <a:lstStyle/>
            <a:p>
              <a:pPr marL="0" indent="0" lvl="0">
                <a:lnSpc>
                  <a:spcPts val="2765"/>
                </a:lnSpc>
                <a:spcBef>
                  <a:spcPct val="0"/>
                </a:spcBef>
              </a:pPr>
              <a:r>
                <a:rPr lang="en-US" sz="2304">
                  <a:solidFill>
                    <a:srgbClr val="000000"/>
                  </a:solidFill>
                  <a:latin typeface="Blinker"/>
                </a:rPr>
                <a:t>La Super Team</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5400000">
            <a:off x="-2148906" y="2148906"/>
            <a:ext cx="13231610" cy="8933797"/>
            <a:chOff x="0" y="0"/>
            <a:chExt cx="16341211" cy="11033356"/>
          </a:xfrm>
        </p:grpSpPr>
        <p:sp>
          <p:nvSpPr>
            <p:cNvPr name="Freeform 3" id="3"/>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D834"/>
            </a:solidFill>
          </p:spPr>
        </p:sp>
      </p:grpSp>
      <p:sp>
        <p:nvSpPr>
          <p:cNvPr name="TextBox 4" id="4"/>
          <p:cNvSpPr txBox="true"/>
          <p:nvPr/>
        </p:nvSpPr>
        <p:spPr>
          <a:xfrm rot="0">
            <a:off x="8522873" y="3779312"/>
            <a:ext cx="7907990" cy="1095375"/>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Blinker"/>
              </a:rPr>
              <a:t>Les arguments générés sur OMEKA S, devraient être visibles sur GitHUB</a:t>
            </a:r>
          </a:p>
        </p:txBody>
      </p:sp>
      <p:grpSp>
        <p:nvGrpSpPr>
          <p:cNvPr name="Group 5" id="5"/>
          <p:cNvGrpSpPr/>
          <p:nvPr/>
        </p:nvGrpSpPr>
        <p:grpSpPr>
          <a:xfrm rot="-10800000">
            <a:off x="-1917102" y="4874687"/>
            <a:ext cx="9328750" cy="5436241"/>
            <a:chOff x="0" y="0"/>
            <a:chExt cx="1220440" cy="711200"/>
          </a:xfrm>
        </p:grpSpPr>
        <p:sp>
          <p:nvSpPr>
            <p:cNvPr name="Freeform 6" id="6"/>
            <p:cNvSpPr/>
            <p:nvPr/>
          </p:nvSpPr>
          <p:spPr>
            <a:xfrm flipH="false" flipV="false" rot="0">
              <a:off x="0" y="0"/>
              <a:ext cx="1220440" cy="711200"/>
            </a:xfrm>
            <a:custGeom>
              <a:avLst/>
              <a:gdLst/>
              <a:ahLst/>
              <a:cxnLst/>
              <a:rect r="r" b="b" t="t" l="l"/>
              <a:pathLst>
                <a:path h="711200" w="1220440">
                  <a:moveTo>
                    <a:pt x="610220" y="711200"/>
                  </a:moveTo>
                  <a:lnTo>
                    <a:pt x="1220440" y="0"/>
                  </a:lnTo>
                  <a:lnTo>
                    <a:pt x="0" y="0"/>
                  </a:lnTo>
                  <a:lnTo>
                    <a:pt x="610220" y="711200"/>
                  </a:lnTo>
                  <a:close/>
                </a:path>
              </a:pathLst>
            </a:custGeom>
            <a:solidFill>
              <a:srgbClr val="FFC107"/>
            </a:solidFill>
          </p:spPr>
        </p:sp>
        <p:sp>
          <p:nvSpPr>
            <p:cNvPr name="TextBox 7" id="7"/>
            <p:cNvSpPr txBox="true"/>
            <p:nvPr/>
          </p:nvSpPr>
          <p:spPr>
            <a:xfrm>
              <a:off x="190694" y="50800"/>
              <a:ext cx="839053" cy="330200"/>
            </a:xfrm>
            <a:prstGeom prst="rect">
              <a:avLst/>
            </a:prstGeom>
          </p:spPr>
          <p:txBody>
            <a:bodyPr anchor="ctr" rtlCol="false" tIns="50800" lIns="50800" bIns="50800" rIns="50800"/>
            <a:lstStyle/>
            <a:p>
              <a:pPr algn="ctr">
                <a:lnSpc>
                  <a:spcPts val="2765"/>
                </a:lnSpc>
              </a:pPr>
            </a:p>
          </p:txBody>
        </p:sp>
      </p:grpSp>
      <p:graphicFrame>
        <p:nvGraphicFramePr>
          <p:cNvPr name="Table 8" id="8"/>
          <p:cNvGraphicFramePr>
            <a:graphicFrameLocks noGrp="true"/>
          </p:cNvGraphicFramePr>
          <p:nvPr/>
        </p:nvGraphicFramePr>
        <p:xfrm>
          <a:off x="7378111" y="5484938"/>
          <a:ext cx="9531273" cy="4215738"/>
        </p:xfrm>
        <a:graphic>
          <a:graphicData uri="http://schemas.openxmlformats.org/drawingml/2006/table">
            <a:tbl>
              <a:tblPr/>
              <a:tblGrid>
                <a:gridCol w="1264345"/>
                <a:gridCol w="8266928"/>
              </a:tblGrid>
              <a:tr h="1375740">
                <a:tc>
                  <a:txBody>
                    <a:bodyPr anchor="t" rtlCol="false"/>
                    <a:lstStyle/>
                    <a:p>
                      <a:pPr algn="l">
                        <a:lnSpc>
                          <a:spcPts val="3499"/>
                        </a:lnSpc>
                        <a:defRPr/>
                      </a:pPr>
                      <a:r>
                        <a:rPr lang="en-US" sz="2499">
                          <a:solidFill>
                            <a:srgbClr val="000000"/>
                          </a:solidFill>
                          <a:latin typeface="Blinker Bold"/>
                        </a:rPr>
                        <a:t>Etape 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480"/>
                        </a:lnSpc>
                        <a:defRPr/>
                      </a:pPr>
                      <a:r>
                        <a:rPr lang="en-US" sz="3200">
                          <a:solidFill>
                            <a:srgbClr val="000000"/>
                          </a:solidFill>
                          <a:latin typeface="Blinker"/>
                        </a:rPr>
                        <a:t>créer un nouveau répertoire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57522">
                <a:tc>
                  <a:txBody>
                    <a:bodyPr anchor="t" rtlCol="false"/>
                    <a:lstStyle/>
                    <a:p>
                      <a:pPr algn="l">
                        <a:lnSpc>
                          <a:spcPts val="3499"/>
                        </a:lnSpc>
                        <a:defRPr/>
                      </a:pPr>
                      <a:r>
                        <a:rPr lang="en-US" sz="2499">
                          <a:solidFill>
                            <a:srgbClr val="000000"/>
                          </a:solidFill>
                          <a:latin typeface="Blinker Bold"/>
                        </a:rPr>
                        <a:t>Etape 2</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480"/>
                        </a:lnSpc>
                        <a:defRPr/>
                      </a:pPr>
                      <a:r>
                        <a:rPr lang="en-US" sz="3200">
                          <a:solidFill>
                            <a:srgbClr val="000000"/>
                          </a:solidFill>
                          <a:latin typeface="Blinker"/>
                        </a:rPr>
                        <a:t>Créer un fichier nommé data</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10903">
                <a:tc>
                  <a:txBody>
                    <a:bodyPr anchor="t" rtlCol="false"/>
                    <a:lstStyle/>
                    <a:p>
                      <a:pPr algn="l">
                        <a:lnSpc>
                          <a:spcPts val="3499"/>
                        </a:lnSpc>
                        <a:defRPr/>
                      </a:pPr>
                      <a:r>
                        <a:rPr lang="en-US" sz="2499">
                          <a:solidFill>
                            <a:srgbClr val="000000"/>
                          </a:solidFill>
                          <a:latin typeface="Blinker Bold"/>
                        </a:rPr>
                        <a:t>Etape 3</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480"/>
                        </a:lnSpc>
                        <a:defRPr/>
                      </a:pPr>
                      <a:r>
                        <a:rPr lang="en-US" sz="3200">
                          <a:solidFill>
                            <a:srgbClr val="000000"/>
                          </a:solidFill>
                          <a:latin typeface="Blinker"/>
                        </a:rPr>
                        <a:t>Dans ce fichier, télécharger le doc nommé  items17.json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pSp>
        <p:nvGrpSpPr>
          <p:cNvPr name="Group 9" id="9"/>
          <p:cNvGrpSpPr/>
          <p:nvPr/>
        </p:nvGrpSpPr>
        <p:grpSpPr>
          <a:xfrm rot="0">
            <a:off x="1381311" y="1028700"/>
            <a:ext cx="3435503" cy="566596"/>
            <a:chOff x="0" y="0"/>
            <a:chExt cx="4580671" cy="755461"/>
          </a:xfrm>
        </p:grpSpPr>
        <p:sp>
          <p:nvSpPr>
            <p:cNvPr name="Freeform 10" id="10"/>
            <p:cNvSpPr/>
            <p:nvPr/>
          </p:nvSpPr>
          <p:spPr>
            <a:xfrm flipH="false" flipV="false" rot="0">
              <a:off x="0" y="0"/>
              <a:ext cx="872907" cy="755461"/>
            </a:xfrm>
            <a:custGeom>
              <a:avLst/>
              <a:gdLst/>
              <a:ahLst/>
              <a:cxnLst/>
              <a:rect r="r" b="b" t="t" l="l"/>
              <a:pathLst>
                <a:path h="755461" w="872907">
                  <a:moveTo>
                    <a:pt x="0" y="0"/>
                  </a:moveTo>
                  <a:lnTo>
                    <a:pt x="872907" y="0"/>
                  </a:lnTo>
                  <a:lnTo>
                    <a:pt x="872907" y="755461"/>
                  </a:lnTo>
                  <a:lnTo>
                    <a:pt x="0" y="755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168042" y="149131"/>
              <a:ext cx="3412629" cy="457200"/>
            </a:xfrm>
            <a:prstGeom prst="rect">
              <a:avLst/>
            </a:prstGeom>
          </p:spPr>
          <p:txBody>
            <a:bodyPr anchor="t" rtlCol="false" tIns="0" lIns="0" bIns="0" rIns="0">
              <a:spAutoFit/>
            </a:bodyPr>
            <a:lstStyle/>
            <a:p>
              <a:pPr marL="0" indent="0" lvl="0">
                <a:lnSpc>
                  <a:spcPts val="2765"/>
                </a:lnSpc>
                <a:spcBef>
                  <a:spcPct val="0"/>
                </a:spcBef>
              </a:pPr>
              <a:r>
                <a:rPr lang="en-US" sz="2304">
                  <a:solidFill>
                    <a:srgbClr val="000000"/>
                  </a:solidFill>
                  <a:latin typeface="Blinker"/>
                </a:rPr>
                <a:t>La Super Team</a:t>
              </a:r>
            </a:p>
          </p:txBody>
        </p:sp>
      </p:grpSp>
      <p:sp>
        <p:nvSpPr>
          <p:cNvPr name="TextBox 12" id="12"/>
          <p:cNvSpPr txBox="true"/>
          <p:nvPr/>
        </p:nvSpPr>
        <p:spPr>
          <a:xfrm rot="0">
            <a:off x="4466898" y="1128571"/>
            <a:ext cx="12442485" cy="923925"/>
          </a:xfrm>
          <a:prstGeom prst="rect">
            <a:avLst/>
          </a:prstGeom>
        </p:spPr>
        <p:txBody>
          <a:bodyPr anchor="t" rtlCol="false" tIns="0" lIns="0" bIns="0" rIns="0">
            <a:spAutoFit/>
          </a:bodyPr>
          <a:lstStyle/>
          <a:p>
            <a:pPr>
              <a:lnSpc>
                <a:spcPts val="7200"/>
              </a:lnSpc>
              <a:spcBef>
                <a:spcPct val="0"/>
              </a:spcBef>
            </a:pPr>
            <a:r>
              <a:rPr lang="en-US" sz="6000">
                <a:solidFill>
                  <a:srgbClr val="000000"/>
                </a:solidFill>
                <a:latin typeface="Blinker Bold"/>
              </a:rPr>
              <a:t>5.Génération des arguments sur Omeka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5400000">
            <a:off x="-2148906" y="2148906"/>
            <a:ext cx="13231610" cy="8933797"/>
            <a:chOff x="0" y="0"/>
            <a:chExt cx="16341211" cy="11033356"/>
          </a:xfrm>
        </p:grpSpPr>
        <p:sp>
          <p:nvSpPr>
            <p:cNvPr name="Freeform 3" id="3"/>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D834"/>
            </a:solidFill>
          </p:spPr>
        </p:sp>
      </p:grpSp>
      <p:grpSp>
        <p:nvGrpSpPr>
          <p:cNvPr name="Group 4" id="4"/>
          <p:cNvGrpSpPr/>
          <p:nvPr/>
        </p:nvGrpSpPr>
        <p:grpSpPr>
          <a:xfrm rot="-10800000">
            <a:off x="-1917102" y="4874687"/>
            <a:ext cx="9328750" cy="5436241"/>
            <a:chOff x="0" y="0"/>
            <a:chExt cx="1220440" cy="711200"/>
          </a:xfrm>
        </p:grpSpPr>
        <p:sp>
          <p:nvSpPr>
            <p:cNvPr name="Freeform 5" id="5"/>
            <p:cNvSpPr/>
            <p:nvPr/>
          </p:nvSpPr>
          <p:spPr>
            <a:xfrm flipH="false" flipV="false" rot="0">
              <a:off x="0" y="0"/>
              <a:ext cx="1220440" cy="711200"/>
            </a:xfrm>
            <a:custGeom>
              <a:avLst/>
              <a:gdLst/>
              <a:ahLst/>
              <a:cxnLst/>
              <a:rect r="r" b="b" t="t" l="l"/>
              <a:pathLst>
                <a:path h="711200" w="1220440">
                  <a:moveTo>
                    <a:pt x="610220" y="711200"/>
                  </a:moveTo>
                  <a:lnTo>
                    <a:pt x="1220440" y="0"/>
                  </a:lnTo>
                  <a:lnTo>
                    <a:pt x="0" y="0"/>
                  </a:lnTo>
                  <a:lnTo>
                    <a:pt x="610220" y="711200"/>
                  </a:lnTo>
                  <a:close/>
                </a:path>
              </a:pathLst>
            </a:custGeom>
            <a:solidFill>
              <a:srgbClr val="FFC107"/>
            </a:solidFill>
          </p:spPr>
        </p:sp>
        <p:sp>
          <p:nvSpPr>
            <p:cNvPr name="TextBox 6" id="6"/>
            <p:cNvSpPr txBox="true"/>
            <p:nvPr/>
          </p:nvSpPr>
          <p:spPr>
            <a:xfrm>
              <a:off x="190694" y="50800"/>
              <a:ext cx="839053" cy="330200"/>
            </a:xfrm>
            <a:prstGeom prst="rect">
              <a:avLst/>
            </a:prstGeom>
          </p:spPr>
          <p:txBody>
            <a:bodyPr anchor="ctr" rtlCol="false" tIns="50800" lIns="50800" bIns="50800" rIns="50800"/>
            <a:lstStyle/>
            <a:p>
              <a:pPr algn="ctr">
                <a:lnSpc>
                  <a:spcPts val="2765"/>
                </a:lnSpc>
              </a:pPr>
            </a:p>
          </p:txBody>
        </p:sp>
      </p:grpSp>
      <p:grpSp>
        <p:nvGrpSpPr>
          <p:cNvPr name="Group 7" id="7"/>
          <p:cNvGrpSpPr/>
          <p:nvPr/>
        </p:nvGrpSpPr>
        <p:grpSpPr>
          <a:xfrm rot="0">
            <a:off x="1381311" y="1028700"/>
            <a:ext cx="3435503" cy="566596"/>
            <a:chOff x="0" y="0"/>
            <a:chExt cx="4580671" cy="755461"/>
          </a:xfrm>
        </p:grpSpPr>
        <p:sp>
          <p:nvSpPr>
            <p:cNvPr name="Freeform 8" id="8"/>
            <p:cNvSpPr/>
            <p:nvPr/>
          </p:nvSpPr>
          <p:spPr>
            <a:xfrm flipH="false" flipV="false" rot="0">
              <a:off x="0" y="0"/>
              <a:ext cx="872907" cy="755461"/>
            </a:xfrm>
            <a:custGeom>
              <a:avLst/>
              <a:gdLst/>
              <a:ahLst/>
              <a:cxnLst/>
              <a:rect r="r" b="b" t="t" l="l"/>
              <a:pathLst>
                <a:path h="755461" w="872907">
                  <a:moveTo>
                    <a:pt x="0" y="0"/>
                  </a:moveTo>
                  <a:lnTo>
                    <a:pt x="872907" y="0"/>
                  </a:lnTo>
                  <a:lnTo>
                    <a:pt x="872907" y="755461"/>
                  </a:lnTo>
                  <a:lnTo>
                    <a:pt x="0" y="755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168042" y="149131"/>
              <a:ext cx="3412629" cy="457200"/>
            </a:xfrm>
            <a:prstGeom prst="rect">
              <a:avLst/>
            </a:prstGeom>
          </p:spPr>
          <p:txBody>
            <a:bodyPr anchor="t" rtlCol="false" tIns="0" lIns="0" bIns="0" rIns="0">
              <a:spAutoFit/>
            </a:bodyPr>
            <a:lstStyle/>
            <a:p>
              <a:pPr marL="0" indent="0" lvl="0">
                <a:lnSpc>
                  <a:spcPts val="2765"/>
                </a:lnSpc>
                <a:spcBef>
                  <a:spcPct val="0"/>
                </a:spcBef>
              </a:pPr>
              <a:r>
                <a:rPr lang="en-US" sz="2304">
                  <a:solidFill>
                    <a:srgbClr val="000000"/>
                  </a:solidFill>
                  <a:latin typeface="Blinker"/>
                </a:rPr>
                <a:t>La Super Team</a:t>
              </a:r>
            </a:p>
          </p:txBody>
        </p:sp>
      </p:grpSp>
      <p:sp>
        <p:nvSpPr>
          <p:cNvPr name="Freeform 10" id="10"/>
          <p:cNvSpPr/>
          <p:nvPr/>
        </p:nvSpPr>
        <p:spPr>
          <a:xfrm flipH="false" flipV="false" rot="0">
            <a:off x="2614835" y="2875590"/>
            <a:ext cx="14335278" cy="6382710"/>
          </a:xfrm>
          <a:custGeom>
            <a:avLst/>
            <a:gdLst/>
            <a:ahLst/>
            <a:cxnLst/>
            <a:rect r="r" b="b" t="t" l="l"/>
            <a:pathLst>
              <a:path h="6382710" w="14335278">
                <a:moveTo>
                  <a:pt x="0" y="0"/>
                </a:moveTo>
                <a:lnTo>
                  <a:pt x="14335278" y="0"/>
                </a:lnTo>
                <a:lnTo>
                  <a:pt x="14335278" y="6382710"/>
                </a:lnTo>
                <a:lnTo>
                  <a:pt x="0" y="6382710"/>
                </a:lnTo>
                <a:lnTo>
                  <a:pt x="0" y="0"/>
                </a:lnTo>
                <a:close/>
              </a:path>
            </a:pathLst>
          </a:custGeom>
          <a:blipFill>
            <a:blip r:embed="rId4"/>
            <a:stretch>
              <a:fillRect l="0" t="0" r="0" b="0"/>
            </a:stretch>
          </a:blipFill>
        </p:spPr>
      </p:sp>
      <p:sp>
        <p:nvSpPr>
          <p:cNvPr name="TextBox 11" id="11"/>
          <p:cNvSpPr txBox="true"/>
          <p:nvPr/>
        </p:nvSpPr>
        <p:spPr>
          <a:xfrm rot="0">
            <a:off x="4254395" y="1142859"/>
            <a:ext cx="12695718" cy="904875"/>
          </a:xfrm>
          <a:prstGeom prst="rect">
            <a:avLst/>
          </a:prstGeom>
        </p:spPr>
        <p:txBody>
          <a:bodyPr anchor="t" rtlCol="false" tIns="0" lIns="0" bIns="0" rIns="0">
            <a:spAutoFit/>
          </a:bodyPr>
          <a:lstStyle/>
          <a:p>
            <a:pPr>
              <a:lnSpc>
                <a:spcPts val="7199"/>
              </a:lnSpc>
              <a:spcBef>
                <a:spcPct val="0"/>
              </a:spcBef>
            </a:pPr>
            <a:r>
              <a:rPr lang="en-US" sz="5999">
                <a:solidFill>
                  <a:srgbClr val="000000"/>
                </a:solidFill>
                <a:latin typeface="Blinker Bold"/>
              </a:rPr>
              <a:t>6.Génération des arguments sur GitHub</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5400000">
            <a:off x="-3316964" y="2945666"/>
            <a:ext cx="19808716" cy="13374567"/>
            <a:chOff x="0" y="0"/>
            <a:chExt cx="16341211" cy="11033356"/>
          </a:xfrm>
        </p:grpSpPr>
        <p:sp>
          <p:nvSpPr>
            <p:cNvPr name="Freeform 3" id="3"/>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D834"/>
            </a:solidFill>
          </p:spPr>
        </p:sp>
      </p:grpSp>
      <p:grpSp>
        <p:nvGrpSpPr>
          <p:cNvPr name="Group 4" id="4"/>
          <p:cNvGrpSpPr/>
          <p:nvPr/>
        </p:nvGrpSpPr>
        <p:grpSpPr>
          <a:xfrm rot="-5400000">
            <a:off x="12213600" y="4212600"/>
            <a:ext cx="7252210" cy="4896590"/>
            <a:chOff x="0" y="0"/>
            <a:chExt cx="16341211" cy="11033356"/>
          </a:xfrm>
        </p:grpSpPr>
        <p:sp>
          <p:nvSpPr>
            <p:cNvPr name="Freeform 5" id="5"/>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C107"/>
            </a:solidFill>
          </p:spPr>
        </p:sp>
      </p:grpSp>
      <p:grpSp>
        <p:nvGrpSpPr>
          <p:cNvPr name="Group 6" id="6"/>
          <p:cNvGrpSpPr/>
          <p:nvPr/>
        </p:nvGrpSpPr>
        <p:grpSpPr>
          <a:xfrm rot="-10800000">
            <a:off x="11668736" y="7566605"/>
            <a:ext cx="3758650" cy="2719243"/>
            <a:chOff x="0" y="0"/>
            <a:chExt cx="983050" cy="711200"/>
          </a:xfrm>
        </p:grpSpPr>
        <p:sp>
          <p:nvSpPr>
            <p:cNvPr name="Freeform 7" id="7"/>
            <p:cNvSpPr/>
            <p:nvPr/>
          </p:nvSpPr>
          <p:spPr>
            <a:xfrm flipH="false" flipV="false" rot="0">
              <a:off x="0" y="0"/>
              <a:ext cx="983050" cy="711200"/>
            </a:xfrm>
            <a:custGeom>
              <a:avLst/>
              <a:gdLst/>
              <a:ahLst/>
              <a:cxnLst/>
              <a:rect r="r" b="b" t="t" l="l"/>
              <a:pathLst>
                <a:path h="711200" w="983050">
                  <a:moveTo>
                    <a:pt x="491525" y="711200"/>
                  </a:moveTo>
                  <a:lnTo>
                    <a:pt x="983050" y="0"/>
                  </a:lnTo>
                  <a:lnTo>
                    <a:pt x="0" y="0"/>
                  </a:lnTo>
                  <a:lnTo>
                    <a:pt x="491525" y="711200"/>
                  </a:lnTo>
                  <a:close/>
                </a:path>
              </a:pathLst>
            </a:custGeom>
            <a:solidFill>
              <a:srgbClr val="FFF0A2"/>
            </a:solidFill>
          </p:spPr>
        </p:sp>
        <p:sp>
          <p:nvSpPr>
            <p:cNvPr name="TextBox 8" id="8"/>
            <p:cNvSpPr txBox="true"/>
            <p:nvPr/>
          </p:nvSpPr>
          <p:spPr>
            <a:xfrm>
              <a:off x="153602" y="50800"/>
              <a:ext cx="675847" cy="330200"/>
            </a:xfrm>
            <a:prstGeom prst="rect">
              <a:avLst/>
            </a:prstGeom>
          </p:spPr>
          <p:txBody>
            <a:bodyPr anchor="ctr" rtlCol="false" tIns="50800" lIns="50800" bIns="50800" rIns="50800"/>
            <a:lstStyle/>
            <a:p>
              <a:pPr algn="ctr">
                <a:lnSpc>
                  <a:spcPts val="2765"/>
                </a:lnSpc>
              </a:pPr>
            </a:p>
          </p:txBody>
        </p:sp>
      </p:grpSp>
      <p:sp>
        <p:nvSpPr>
          <p:cNvPr name="Freeform 9" id="9"/>
          <p:cNvSpPr/>
          <p:nvPr/>
        </p:nvSpPr>
        <p:spPr>
          <a:xfrm flipH="false" flipV="false" rot="0">
            <a:off x="3788245" y="2050751"/>
            <a:ext cx="11639141" cy="7845644"/>
          </a:xfrm>
          <a:custGeom>
            <a:avLst/>
            <a:gdLst/>
            <a:ahLst/>
            <a:cxnLst/>
            <a:rect r="r" b="b" t="t" l="l"/>
            <a:pathLst>
              <a:path h="7845644" w="11639141">
                <a:moveTo>
                  <a:pt x="0" y="0"/>
                </a:moveTo>
                <a:lnTo>
                  <a:pt x="11639141" y="0"/>
                </a:lnTo>
                <a:lnTo>
                  <a:pt x="11639141" y="7845643"/>
                </a:lnTo>
                <a:lnTo>
                  <a:pt x="0" y="7845643"/>
                </a:lnTo>
                <a:lnTo>
                  <a:pt x="0" y="0"/>
                </a:lnTo>
                <a:close/>
              </a:path>
            </a:pathLst>
          </a:custGeom>
          <a:blipFill>
            <a:blip r:embed="rId2"/>
            <a:stretch>
              <a:fillRect l="0" t="0" r="0" b="0"/>
            </a:stretch>
          </a:blipFill>
        </p:spPr>
      </p:sp>
      <p:sp>
        <p:nvSpPr>
          <p:cNvPr name="TextBox 10" id="10"/>
          <p:cNvSpPr txBox="true"/>
          <p:nvPr/>
        </p:nvSpPr>
        <p:spPr>
          <a:xfrm rot="0">
            <a:off x="3229804" y="777365"/>
            <a:ext cx="12474195" cy="923925"/>
          </a:xfrm>
          <a:prstGeom prst="rect">
            <a:avLst/>
          </a:prstGeom>
        </p:spPr>
        <p:txBody>
          <a:bodyPr anchor="t" rtlCol="false" tIns="0" lIns="0" bIns="0" rIns="0">
            <a:spAutoFit/>
          </a:bodyPr>
          <a:lstStyle/>
          <a:p>
            <a:pPr>
              <a:lnSpc>
                <a:spcPts val="7200"/>
              </a:lnSpc>
              <a:spcBef>
                <a:spcPct val="0"/>
              </a:spcBef>
            </a:pPr>
            <a:r>
              <a:rPr lang="en-US" sz="6000">
                <a:solidFill>
                  <a:srgbClr val="000000"/>
                </a:solidFill>
                <a:latin typeface="Blinker Bold"/>
              </a:rPr>
              <a:t>7.Restructuration des items sur Omeka</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5400000">
            <a:off x="-2148906" y="2148906"/>
            <a:ext cx="13231610" cy="8933797"/>
            <a:chOff x="0" y="0"/>
            <a:chExt cx="16341211" cy="11033356"/>
          </a:xfrm>
        </p:grpSpPr>
        <p:sp>
          <p:nvSpPr>
            <p:cNvPr name="Freeform 3" id="3"/>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D834"/>
            </a:solidFill>
          </p:spPr>
        </p:sp>
      </p:grpSp>
      <p:sp>
        <p:nvSpPr>
          <p:cNvPr name="TextBox 4" id="4"/>
          <p:cNvSpPr txBox="true"/>
          <p:nvPr/>
        </p:nvSpPr>
        <p:spPr>
          <a:xfrm rot="0">
            <a:off x="7411649" y="561975"/>
            <a:ext cx="5833662" cy="923925"/>
          </a:xfrm>
          <a:prstGeom prst="rect">
            <a:avLst/>
          </a:prstGeom>
        </p:spPr>
        <p:txBody>
          <a:bodyPr anchor="t" rtlCol="false" tIns="0" lIns="0" bIns="0" rIns="0">
            <a:spAutoFit/>
          </a:bodyPr>
          <a:lstStyle/>
          <a:p>
            <a:pPr>
              <a:lnSpc>
                <a:spcPts val="7200"/>
              </a:lnSpc>
              <a:spcBef>
                <a:spcPct val="0"/>
              </a:spcBef>
            </a:pPr>
            <a:r>
              <a:rPr lang="en-US" sz="6000">
                <a:solidFill>
                  <a:srgbClr val="000000"/>
                </a:solidFill>
                <a:latin typeface="Blinker Bold"/>
              </a:rPr>
              <a:t>8.Feedback</a:t>
            </a:r>
          </a:p>
        </p:txBody>
      </p:sp>
      <p:grpSp>
        <p:nvGrpSpPr>
          <p:cNvPr name="Group 5" id="5"/>
          <p:cNvGrpSpPr/>
          <p:nvPr/>
        </p:nvGrpSpPr>
        <p:grpSpPr>
          <a:xfrm rot="-10800000">
            <a:off x="-1917102" y="4874687"/>
            <a:ext cx="9328750" cy="5436241"/>
            <a:chOff x="0" y="0"/>
            <a:chExt cx="1220440" cy="711200"/>
          </a:xfrm>
        </p:grpSpPr>
        <p:sp>
          <p:nvSpPr>
            <p:cNvPr name="Freeform 6" id="6"/>
            <p:cNvSpPr/>
            <p:nvPr/>
          </p:nvSpPr>
          <p:spPr>
            <a:xfrm flipH="false" flipV="false" rot="0">
              <a:off x="0" y="0"/>
              <a:ext cx="1220440" cy="711200"/>
            </a:xfrm>
            <a:custGeom>
              <a:avLst/>
              <a:gdLst/>
              <a:ahLst/>
              <a:cxnLst/>
              <a:rect r="r" b="b" t="t" l="l"/>
              <a:pathLst>
                <a:path h="711200" w="1220440">
                  <a:moveTo>
                    <a:pt x="610220" y="711200"/>
                  </a:moveTo>
                  <a:lnTo>
                    <a:pt x="1220440" y="0"/>
                  </a:lnTo>
                  <a:lnTo>
                    <a:pt x="0" y="0"/>
                  </a:lnTo>
                  <a:lnTo>
                    <a:pt x="610220" y="711200"/>
                  </a:lnTo>
                  <a:close/>
                </a:path>
              </a:pathLst>
            </a:custGeom>
            <a:solidFill>
              <a:srgbClr val="FFC107"/>
            </a:solidFill>
          </p:spPr>
        </p:sp>
        <p:sp>
          <p:nvSpPr>
            <p:cNvPr name="TextBox 7" id="7"/>
            <p:cNvSpPr txBox="true"/>
            <p:nvPr/>
          </p:nvSpPr>
          <p:spPr>
            <a:xfrm>
              <a:off x="190694" y="50800"/>
              <a:ext cx="839053" cy="330200"/>
            </a:xfrm>
            <a:prstGeom prst="rect">
              <a:avLst/>
            </a:prstGeom>
          </p:spPr>
          <p:txBody>
            <a:bodyPr anchor="ctr" rtlCol="false" tIns="50800" lIns="50800" bIns="50800" rIns="50800"/>
            <a:lstStyle/>
            <a:p>
              <a:pPr algn="ctr">
                <a:lnSpc>
                  <a:spcPts val="2765"/>
                </a:lnSpc>
              </a:pPr>
            </a:p>
          </p:txBody>
        </p:sp>
      </p:grpSp>
      <p:sp>
        <p:nvSpPr>
          <p:cNvPr name="TextBox 8" id="8"/>
          <p:cNvSpPr txBox="true"/>
          <p:nvPr/>
        </p:nvSpPr>
        <p:spPr>
          <a:xfrm rot="0">
            <a:off x="1313122" y="2910813"/>
            <a:ext cx="7830878" cy="5605145"/>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Blinker Bold"/>
              </a:rPr>
              <a:t>D</a:t>
            </a:r>
            <a:r>
              <a:rPr lang="en-US" sz="3200">
                <a:solidFill>
                  <a:srgbClr val="000000"/>
                </a:solidFill>
                <a:latin typeface="Blinker Bold"/>
              </a:rPr>
              <a:t>écouverte et manipulation de la partie administration de l’outil OMEKA </a:t>
            </a:r>
          </a:p>
          <a:p>
            <a:pPr marL="690881" indent="-345440" lvl="1">
              <a:lnSpc>
                <a:spcPts val="4480"/>
              </a:lnSpc>
              <a:buFont typeface="Arial"/>
              <a:buChar char="•"/>
            </a:pPr>
            <a:r>
              <a:rPr lang="en-US" sz="3200">
                <a:solidFill>
                  <a:srgbClr val="000000"/>
                </a:solidFill>
                <a:latin typeface="Blinker Bold"/>
              </a:rPr>
              <a:t>Appropriation plus approfondi de Github</a:t>
            </a:r>
          </a:p>
          <a:p>
            <a:pPr marL="690881" indent="-345440" lvl="1">
              <a:lnSpc>
                <a:spcPts val="4480"/>
              </a:lnSpc>
              <a:buFont typeface="Arial"/>
              <a:buChar char="•"/>
            </a:pPr>
            <a:r>
              <a:rPr lang="en-US" sz="3200">
                <a:solidFill>
                  <a:srgbClr val="000000"/>
                </a:solidFill>
                <a:latin typeface="Blinker Bold"/>
              </a:rPr>
              <a:t>Utilisation de Google form pour récupérer des données </a:t>
            </a:r>
          </a:p>
          <a:p>
            <a:pPr marL="690881" indent="-345440" lvl="1">
              <a:lnSpc>
                <a:spcPts val="4480"/>
              </a:lnSpc>
              <a:buFont typeface="Arial"/>
              <a:buChar char="•"/>
            </a:pPr>
            <a:r>
              <a:rPr lang="en-US" sz="3200">
                <a:solidFill>
                  <a:srgbClr val="000000"/>
                </a:solidFill>
                <a:latin typeface="Blinker Bold"/>
              </a:rPr>
              <a:t>Découverte des familles d’arguments </a:t>
            </a:r>
          </a:p>
          <a:p>
            <a:pPr marL="690881" indent="-345440" lvl="1">
              <a:lnSpc>
                <a:spcPts val="4480"/>
              </a:lnSpc>
              <a:buFont typeface="Arial"/>
              <a:buChar char="•"/>
            </a:pPr>
            <a:r>
              <a:rPr lang="en-US" sz="3200">
                <a:solidFill>
                  <a:srgbClr val="000000"/>
                </a:solidFill>
                <a:latin typeface="Blinker Bold"/>
              </a:rPr>
              <a:t>Apprentissage:  Délimiter un argument et créer sa forme générique</a:t>
            </a:r>
          </a:p>
          <a:p>
            <a:pPr marL="690881" indent="-345440" lvl="1">
              <a:lnSpc>
                <a:spcPts val="4480"/>
              </a:lnSpc>
              <a:buFont typeface="Arial"/>
              <a:buChar char="•"/>
            </a:pPr>
            <a:r>
              <a:rPr lang="en-US" sz="3200">
                <a:solidFill>
                  <a:srgbClr val="000000"/>
                </a:solidFill>
                <a:latin typeface="Blinker Bold"/>
              </a:rPr>
              <a:t>L’importance d’une bonne Structuration des données </a:t>
            </a:r>
          </a:p>
        </p:txBody>
      </p:sp>
      <p:sp>
        <p:nvSpPr>
          <p:cNvPr name="TextBox 9" id="9"/>
          <p:cNvSpPr txBox="true"/>
          <p:nvPr/>
        </p:nvSpPr>
        <p:spPr>
          <a:xfrm rot="0">
            <a:off x="9467110" y="3881374"/>
            <a:ext cx="8503031" cy="3919221"/>
          </a:xfrm>
          <a:prstGeom prst="rect">
            <a:avLst/>
          </a:prstGeom>
        </p:spPr>
        <p:txBody>
          <a:bodyPr anchor="t" rtlCol="false" tIns="0" lIns="0" bIns="0" rIns="0">
            <a:spAutoFit/>
          </a:bodyPr>
          <a:lstStyle/>
          <a:p>
            <a:pPr>
              <a:lnSpc>
                <a:spcPts val="4479"/>
              </a:lnSpc>
            </a:pPr>
            <a:r>
              <a:rPr lang="en-US" sz="3199">
                <a:solidFill>
                  <a:srgbClr val="000000"/>
                </a:solidFill>
                <a:latin typeface="Blinker Bold"/>
              </a:rPr>
              <a:t>Cependant, nous avons déploré le manque de temps qui ne nous a pas permis </a:t>
            </a:r>
          </a:p>
          <a:p>
            <a:pPr marL="690876" indent="-345438" lvl="1">
              <a:lnSpc>
                <a:spcPts val="4479"/>
              </a:lnSpc>
              <a:buFont typeface="Arial"/>
              <a:buChar char="•"/>
            </a:pPr>
            <a:r>
              <a:rPr lang="en-US" sz="3199">
                <a:solidFill>
                  <a:srgbClr val="000000"/>
                </a:solidFill>
                <a:latin typeface="Blinker Bold"/>
              </a:rPr>
              <a:t>d’approfondir notre manipulation des outils (OMEKA et Github)</a:t>
            </a:r>
          </a:p>
          <a:p>
            <a:pPr marL="690876" indent="-345438" lvl="1">
              <a:lnSpc>
                <a:spcPts val="4479"/>
              </a:lnSpc>
              <a:buFont typeface="Arial"/>
              <a:buChar char="•"/>
            </a:pPr>
            <a:r>
              <a:rPr lang="en-US" sz="3199">
                <a:solidFill>
                  <a:srgbClr val="000000"/>
                </a:solidFill>
                <a:latin typeface="Blinker Bold"/>
              </a:rPr>
              <a:t>d’approfondir notre connaissance en système d’information et en programmation</a:t>
            </a:r>
          </a:p>
          <a:p>
            <a:pPr marL="690876" indent="-345438" lvl="1">
              <a:lnSpc>
                <a:spcPts val="4479"/>
              </a:lnSpc>
              <a:buFont typeface="Arial"/>
              <a:buChar char="•"/>
            </a:pPr>
            <a:r>
              <a:rPr lang="en-US" sz="3199">
                <a:solidFill>
                  <a:srgbClr val="000000"/>
                </a:solidFill>
                <a:latin typeface="Blinker Bold"/>
              </a:rPr>
              <a:t>de bien préparer notre présentation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sp>
        <p:nvSpPr>
          <p:cNvPr name="Freeform 2" id="2"/>
          <p:cNvSpPr/>
          <p:nvPr/>
        </p:nvSpPr>
        <p:spPr>
          <a:xfrm flipH="false" flipV="false" rot="0">
            <a:off x="5486400" y="3853365"/>
            <a:ext cx="7315200" cy="2580271"/>
          </a:xfrm>
          <a:custGeom>
            <a:avLst/>
            <a:gdLst/>
            <a:ahLst/>
            <a:cxnLst/>
            <a:rect r="r" b="b" t="t" l="l"/>
            <a:pathLst>
              <a:path h="2580271" w="7315200">
                <a:moveTo>
                  <a:pt x="0" y="0"/>
                </a:moveTo>
                <a:lnTo>
                  <a:pt x="7315200" y="0"/>
                </a:lnTo>
                <a:lnTo>
                  <a:pt x="7315200" y="2580270"/>
                </a:lnTo>
                <a:lnTo>
                  <a:pt x="0" y="25802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5400000">
            <a:off x="-3508412" y="2023766"/>
            <a:ext cx="12461075" cy="8413543"/>
            <a:chOff x="0" y="0"/>
            <a:chExt cx="16341211" cy="11033356"/>
          </a:xfrm>
        </p:grpSpPr>
        <p:sp>
          <p:nvSpPr>
            <p:cNvPr name="Freeform 3" id="3"/>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C107"/>
            </a:solidFill>
          </p:spPr>
        </p:sp>
      </p:grpSp>
      <p:grpSp>
        <p:nvGrpSpPr>
          <p:cNvPr name="Group 4" id="4"/>
          <p:cNvGrpSpPr/>
          <p:nvPr/>
        </p:nvGrpSpPr>
        <p:grpSpPr>
          <a:xfrm rot="0">
            <a:off x="-2296493" y="3149386"/>
            <a:ext cx="4076609" cy="7137614"/>
            <a:chOff x="0" y="0"/>
            <a:chExt cx="5353494" cy="9373274"/>
          </a:xfrm>
        </p:grpSpPr>
        <p:sp>
          <p:nvSpPr>
            <p:cNvPr name="Freeform 5" id="5"/>
            <p:cNvSpPr/>
            <p:nvPr/>
          </p:nvSpPr>
          <p:spPr>
            <a:xfrm flipH="false" flipV="false" rot="0">
              <a:off x="0" y="0"/>
              <a:ext cx="5353493" cy="9373274"/>
            </a:xfrm>
            <a:custGeom>
              <a:avLst/>
              <a:gdLst/>
              <a:ahLst/>
              <a:cxnLst/>
              <a:rect r="r" b="b" t="t" l="l"/>
              <a:pathLst>
                <a:path h="9373274" w="5353493">
                  <a:moveTo>
                    <a:pt x="5353493" y="9373274"/>
                  </a:moveTo>
                  <a:lnTo>
                    <a:pt x="0" y="9373274"/>
                  </a:lnTo>
                  <a:lnTo>
                    <a:pt x="0" y="0"/>
                  </a:lnTo>
                  <a:lnTo>
                    <a:pt x="5353493" y="9373274"/>
                  </a:lnTo>
                  <a:close/>
                </a:path>
              </a:pathLst>
            </a:custGeom>
            <a:solidFill>
              <a:srgbClr val="FFD834"/>
            </a:solidFill>
          </p:spPr>
        </p:sp>
      </p:grpSp>
      <p:pic>
        <p:nvPicPr>
          <p:cNvPr name="Picture 6" id="6"/>
          <p:cNvPicPr>
            <a:picLocks noChangeAspect="true"/>
          </p:cNvPicPr>
          <p:nvPr/>
        </p:nvPicPr>
        <p:blipFill>
          <a:blip r:embed="rId2"/>
          <a:srcRect l="0" t="0" r="0" b="0"/>
          <a:stretch>
            <a:fillRect/>
          </a:stretch>
        </p:blipFill>
        <p:spPr>
          <a:xfrm flipH="false" flipV="false" rot="0">
            <a:off x="1562120" y="7092810"/>
            <a:ext cx="3210241" cy="3194190"/>
          </a:xfrm>
          <a:prstGeom prst="rect">
            <a:avLst/>
          </a:prstGeom>
        </p:spPr>
      </p:pic>
      <p:sp>
        <p:nvSpPr>
          <p:cNvPr name="TextBox 7" id="7"/>
          <p:cNvSpPr txBox="true"/>
          <p:nvPr/>
        </p:nvSpPr>
        <p:spPr>
          <a:xfrm rot="0">
            <a:off x="6928897" y="542925"/>
            <a:ext cx="8551146" cy="971550"/>
          </a:xfrm>
          <a:prstGeom prst="rect">
            <a:avLst/>
          </a:prstGeom>
        </p:spPr>
        <p:txBody>
          <a:bodyPr anchor="t" rtlCol="false" tIns="0" lIns="0" bIns="0" rIns="0">
            <a:spAutoFit/>
          </a:bodyPr>
          <a:lstStyle/>
          <a:p>
            <a:pPr>
              <a:lnSpc>
                <a:spcPts val="7679"/>
              </a:lnSpc>
            </a:pPr>
            <a:r>
              <a:rPr lang="en-US" sz="6399">
                <a:solidFill>
                  <a:srgbClr val="000000"/>
                </a:solidFill>
                <a:latin typeface="Blinker Bold"/>
              </a:rPr>
              <a:t>1.Présentation du sujet</a:t>
            </a:r>
          </a:p>
        </p:txBody>
      </p:sp>
      <p:sp>
        <p:nvSpPr>
          <p:cNvPr name="TextBox 8" id="8"/>
          <p:cNvSpPr txBox="true"/>
          <p:nvPr/>
        </p:nvSpPr>
        <p:spPr>
          <a:xfrm rot="0">
            <a:off x="7273801" y="3175586"/>
            <a:ext cx="9049689" cy="5434961"/>
          </a:xfrm>
          <a:prstGeom prst="rect">
            <a:avLst/>
          </a:prstGeom>
        </p:spPr>
        <p:txBody>
          <a:bodyPr anchor="t" rtlCol="false" tIns="0" lIns="0" bIns="0" rIns="0">
            <a:spAutoFit/>
          </a:bodyPr>
          <a:lstStyle/>
          <a:p>
            <a:pPr algn="just">
              <a:lnSpc>
                <a:spcPts val="3666"/>
              </a:lnSpc>
            </a:pPr>
            <a:r>
              <a:rPr lang="en-US" sz="2619">
                <a:solidFill>
                  <a:srgbClr val="000000"/>
                </a:solidFill>
                <a:latin typeface="Blinker"/>
              </a:rPr>
              <a:t>.</a:t>
            </a:r>
          </a:p>
          <a:p>
            <a:pPr algn="just">
              <a:lnSpc>
                <a:spcPts val="5853"/>
              </a:lnSpc>
            </a:pPr>
            <a:r>
              <a:rPr lang="en-US" sz="4181">
                <a:solidFill>
                  <a:srgbClr val="000000"/>
                </a:solidFill>
                <a:latin typeface="Blinker"/>
              </a:rPr>
              <a:t>               </a:t>
            </a:r>
            <a:r>
              <a:rPr lang="en-US" sz="4181">
                <a:solidFill>
                  <a:srgbClr val="000000"/>
                </a:solidFill>
                <a:latin typeface="Blinker Bold"/>
              </a:rPr>
              <a:t>L’immigration en France</a:t>
            </a:r>
          </a:p>
          <a:p>
            <a:pPr algn="just" marL="902690" indent="-451345" lvl="1">
              <a:lnSpc>
                <a:spcPts val="5853"/>
              </a:lnSpc>
              <a:buFont typeface="Arial"/>
              <a:buChar char="•"/>
            </a:pPr>
            <a:r>
              <a:rPr lang="en-US" sz="4181">
                <a:solidFill>
                  <a:srgbClr val="000000"/>
                </a:solidFill>
                <a:latin typeface="Blinker"/>
              </a:rPr>
              <a:t>Sujet régulièrement débattu</a:t>
            </a:r>
          </a:p>
          <a:p>
            <a:pPr algn="just" marL="902690" indent="-451345" lvl="1">
              <a:lnSpc>
                <a:spcPts val="5853"/>
              </a:lnSpc>
              <a:buFont typeface="Arial"/>
              <a:buChar char="•"/>
            </a:pPr>
            <a:r>
              <a:rPr lang="en-US" sz="4181">
                <a:solidFill>
                  <a:srgbClr val="000000"/>
                </a:solidFill>
                <a:latin typeface="Blinker"/>
              </a:rPr>
              <a:t>implique plusieurs acteurs</a:t>
            </a:r>
          </a:p>
          <a:p>
            <a:pPr algn="just" marL="902690" indent="-451345" lvl="1">
              <a:lnSpc>
                <a:spcPts val="5853"/>
              </a:lnSpc>
              <a:buFont typeface="Arial"/>
              <a:buChar char="•"/>
            </a:pPr>
            <a:r>
              <a:rPr lang="en-US" sz="4181">
                <a:solidFill>
                  <a:srgbClr val="000000"/>
                </a:solidFill>
                <a:latin typeface="Blinker"/>
              </a:rPr>
              <a:t>Corpus de 42 sources : presse, revues et institutions</a:t>
            </a:r>
          </a:p>
          <a:p>
            <a:pPr algn="just">
              <a:lnSpc>
                <a:spcPts val="5153"/>
              </a:lnSpc>
            </a:pPr>
          </a:p>
          <a:p>
            <a:pPr algn="just">
              <a:lnSpc>
                <a:spcPts val="515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5400000">
            <a:off x="-3508412" y="2023766"/>
            <a:ext cx="12461075" cy="8413543"/>
            <a:chOff x="0" y="0"/>
            <a:chExt cx="16341211" cy="11033356"/>
          </a:xfrm>
        </p:grpSpPr>
        <p:sp>
          <p:nvSpPr>
            <p:cNvPr name="Freeform 3" id="3"/>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C107"/>
            </a:solidFill>
          </p:spPr>
        </p:sp>
      </p:grpSp>
      <p:grpSp>
        <p:nvGrpSpPr>
          <p:cNvPr name="Group 4" id="4"/>
          <p:cNvGrpSpPr/>
          <p:nvPr/>
        </p:nvGrpSpPr>
        <p:grpSpPr>
          <a:xfrm rot="0">
            <a:off x="-2296493" y="3149386"/>
            <a:ext cx="4076609" cy="7137614"/>
            <a:chOff x="0" y="0"/>
            <a:chExt cx="5353494" cy="9373274"/>
          </a:xfrm>
        </p:grpSpPr>
        <p:sp>
          <p:nvSpPr>
            <p:cNvPr name="Freeform 5" id="5"/>
            <p:cNvSpPr/>
            <p:nvPr/>
          </p:nvSpPr>
          <p:spPr>
            <a:xfrm flipH="false" flipV="false" rot="0">
              <a:off x="0" y="0"/>
              <a:ext cx="5353493" cy="9373274"/>
            </a:xfrm>
            <a:custGeom>
              <a:avLst/>
              <a:gdLst/>
              <a:ahLst/>
              <a:cxnLst/>
              <a:rect r="r" b="b" t="t" l="l"/>
              <a:pathLst>
                <a:path h="9373274" w="5353493">
                  <a:moveTo>
                    <a:pt x="5353493" y="9373274"/>
                  </a:moveTo>
                  <a:lnTo>
                    <a:pt x="0" y="9373274"/>
                  </a:lnTo>
                  <a:lnTo>
                    <a:pt x="0" y="0"/>
                  </a:lnTo>
                  <a:lnTo>
                    <a:pt x="5353493" y="9373274"/>
                  </a:lnTo>
                  <a:close/>
                </a:path>
              </a:pathLst>
            </a:custGeom>
            <a:solidFill>
              <a:srgbClr val="FFD834"/>
            </a:solidFill>
          </p:spPr>
        </p:sp>
      </p:grpSp>
      <p:pic>
        <p:nvPicPr>
          <p:cNvPr name="Picture 6" id="6"/>
          <p:cNvPicPr>
            <a:picLocks noChangeAspect="true"/>
          </p:cNvPicPr>
          <p:nvPr/>
        </p:nvPicPr>
        <p:blipFill>
          <a:blip r:embed="rId2"/>
          <a:srcRect l="0" t="0" r="0" b="0"/>
          <a:stretch>
            <a:fillRect/>
          </a:stretch>
        </p:blipFill>
        <p:spPr>
          <a:xfrm flipH="false" flipV="false" rot="0">
            <a:off x="2737561" y="5768014"/>
            <a:ext cx="4191336" cy="4170379"/>
          </a:xfrm>
          <a:prstGeom prst="rect">
            <a:avLst/>
          </a:prstGeom>
        </p:spPr>
      </p:pic>
      <p:sp>
        <p:nvSpPr>
          <p:cNvPr name="TextBox 7" id="7"/>
          <p:cNvSpPr txBox="true"/>
          <p:nvPr/>
        </p:nvSpPr>
        <p:spPr>
          <a:xfrm rot="0">
            <a:off x="7649684" y="1505934"/>
            <a:ext cx="5765059" cy="971550"/>
          </a:xfrm>
          <a:prstGeom prst="rect">
            <a:avLst/>
          </a:prstGeom>
        </p:spPr>
        <p:txBody>
          <a:bodyPr anchor="t" rtlCol="false" tIns="0" lIns="0" bIns="0" rIns="0">
            <a:spAutoFit/>
          </a:bodyPr>
          <a:lstStyle/>
          <a:p>
            <a:pPr>
              <a:lnSpc>
                <a:spcPts val="7679"/>
              </a:lnSpc>
            </a:pPr>
            <a:r>
              <a:rPr lang="en-US" sz="6399">
                <a:solidFill>
                  <a:srgbClr val="000000"/>
                </a:solidFill>
                <a:latin typeface="Blinker Bold"/>
              </a:rPr>
              <a:t>2. Définitions</a:t>
            </a:r>
          </a:p>
        </p:txBody>
      </p:sp>
      <p:sp>
        <p:nvSpPr>
          <p:cNvPr name="TextBox 8" id="8"/>
          <p:cNvSpPr txBox="true"/>
          <p:nvPr/>
        </p:nvSpPr>
        <p:spPr>
          <a:xfrm rot="0">
            <a:off x="7460101" y="2783098"/>
            <a:ext cx="8220033" cy="7784465"/>
          </a:xfrm>
          <a:prstGeom prst="rect">
            <a:avLst/>
          </a:prstGeom>
        </p:spPr>
        <p:txBody>
          <a:bodyPr anchor="t" rtlCol="false" tIns="0" lIns="0" bIns="0" rIns="0">
            <a:spAutoFit/>
          </a:bodyPr>
          <a:lstStyle/>
          <a:p>
            <a:pPr marL="949959" indent="-474979" lvl="1">
              <a:lnSpc>
                <a:spcPts val="6159"/>
              </a:lnSpc>
              <a:buFont typeface="Arial"/>
              <a:buChar char="•"/>
            </a:pPr>
            <a:r>
              <a:rPr lang="en-US" sz="4399">
                <a:solidFill>
                  <a:srgbClr val="000000"/>
                </a:solidFill>
                <a:latin typeface="Blinker"/>
              </a:rPr>
              <a:t>Système d'information </a:t>
            </a:r>
          </a:p>
          <a:p>
            <a:pPr>
              <a:lnSpc>
                <a:spcPts val="6159"/>
              </a:lnSpc>
            </a:pPr>
          </a:p>
          <a:p>
            <a:pPr marL="949959" indent="-474979" lvl="1">
              <a:lnSpc>
                <a:spcPts val="6159"/>
              </a:lnSpc>
              <a:buFont typeface="Arial"/>
              <a:buChar char="•"/>
            </a:pPr>
            <a:r>
              <a:rPr lang="en-US" sz="4399">
                <a:solidFill>
                  <a:srgbClr val="000000"/>
                </a:solidFill>
                <a:latin typeface="Blinker"/>
              </a:rPr>
              <a:t>Programmation internet</a:t>
            </a:r>
          </a:p>
          <a:p>
            <a:pPr>
              <a:lnSpc>
                <a:spcPts val="6159"/>
              </a:lnSpc>
            </a:pPr>
          </a:p>
          <a:p>
            <a:pPr marL="949959" indent="-474979" lvl="1">
              <a:lnSpc>
                <a:spcPts val="6159"/>
              </a:lnSpc>
              <a:buFont typeface="Arial"/>
              <a:buChar char="•"/>
            </a:pPr>
            <a:r>
              <a:rPr lang="en-US" sz="4399">
                <a:solidFill>
                  <a:srgbClr val="000000"/>
                </a:solidFill>
                <a:latin typeface="Blinker"/>
              </a:rPr>
              <a:t>Web sémantique</a:t>
            </a:r>
          </a:p>
          <a:p>
            <a:pPr>
              <a:lnSpc>
                <a:spcPts val="6159"/>
              </a:lnSpc>
            </a:pPr>
          </a:p>
          <a:p>
            <a:pPr marL="949959" indent="-474979" lvl="1">
              <a:lnSpc>
                <a:spcPts val="6159"/>
              </a:lnSpc>
              <a:buFont typeface="Arial"/>
              <a:buChar char="•"/>
            </a:pPr>
            <a:r>
              <a:rPr lang="en-US" sz="4399">
                <a:solidFill>
                  <a:srgbClr val="000000"/>
                </a:solidFill>
                <a:latin typeface="Blinker"/>
              </a:rPr>
              <a:t>Github</a:t>
            </a:r>
          </a:p>
          <a:p>
            <a:pPr>
              <a:lnSpc>
                <a:spcPts val="6159"/>
              </a:lnSpc>
            </a:pPr>
          </a:p>
          <a:p>
            <a:pPr marL="949959" indent="-474979" lvl="1">
              <a:lnSpc>
                <a:spcPts val="6159"/>
              </a:lnSpc>
              <a:buFont typeface="Arial"/>
              <a:buChar char="•"/>
            </a:pPr>
            <a:r>
              <a:rPr lang="en-US" sz="4399">
                <a:solidFill>
                  <a:srgbClr val="000000"/>
                </a:solidFill>
                <a:latin typeface="Blinker"/>
              </a:rPr>
              <a:t>Omeka</a:t>
            </a:r>
          </a:p>
          <a:p>
            <a:pPr>
              <a:lnSpc>
                <a:spcPts val="61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sp>
        <p:nvSpPr>
          <p:cNvPr name="Freeform 2" id="2"/>
          <p:cNvSpPr/>
          <p:nvPr/>
        </p:nvSpPr>
        <p:spPr>
          <a:xfrm flipH="false" flipV="false" rot="0">
            <a:off x="6616253" y="5632849"/>
            <a:ext cx="7359310" cy="3733177"/>
          </a:xfrm>
          <a:custGeom>
            <a:avLst/>
            <a:gdLst/>
            <a:ahLst/>
            <a:cxnLst/>
            <a:rect r="r" b="b" t="t" l="l"/>
            <a:pathLst>
              <a:path h="3733177" w="7359310">
                <a:moveTo>
                  <a:pt x="0" y="0"/>
                </a:moveTo>
                <a:lnTo>
                  <a:pt x="7359310" y="0"/>
                </a:lnTo>
                <a:lnTo>
                  <a:pt x="7359310" y="3733177"/>
                </a:lnTo>
                <a:lnTo>
                  <a:pt x="0" y="3733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991436" y="2023766"/>
            <a:ext cx="12461075" cy="8413543"/>
            <a:chOff x="0" y="0"/>
            <a:chExt cx="16341211" cy="11033356"/>
          </a:xfrm>
        </p:grpSpPr>
        <p:sp>
          <p:nvSpPr>
            <p:cNvPr name="Freeform 4" id="4"/>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C107"/>
            </a:solidFill>
          </p:spPr>
        </p:sp>
      </p:grpSp>
      <p:grpSp>
        <p:nvGrpSpPr>
          <p:cNvPr name="Group 5" id="5"/>
          <p:cNvGrpSpPr/>
          <p:nvPr/>
        </p:nvGrpSpPr>
        <p:grpSpPr>
          <a:xfrm rot="0">
            <a:off x="-2296493" y="3149386"/>
            <a:ext cx="4076609" cy="7137614"/>
            <a:chOff x="0" y="0"/>
            <a:chExt cx="5353494" cy="9373274"/>
          </a:xfrm>
        </p:grpSpPr>
        <p:sp>
          <p:nvSpPr>
            <p:cNvPr name="Freeform 6" id="6"/>
            <p:cNvSpPr/>
            <p:nvPr/>
          </p:nvSpPr>
          <p:spPr>
            <a:xfrm flipH="false" flipV="false" rot="0">
              <a:off x="0" y="0"/>
              <a:ext cx="5353493" cy="9373274"/>
            </a:xfrm>
            <a:custGeom>
              <a:avLst/>
              <a:gdLst/>
              <a:ahLst/>
              <a:cxnLst/>
              <a:rect r="r" b="b" t="t" l="l"/>
              <a:pathLst>
                <a:path h="9373274" w="5353493">
                  <a:moveTo>
                    <a:pt x="5353493" y="9373274"/>
                  </a:moveTo>
                  <a:lnTo>
                    <a:pt x="0" y="9373274"/>
                  </a:lnTo>
                  <a:lnTo>
                    <a:pt x="0" y="0"/>
                  </a:lnTo>
                  <a:lnTo>
                    <a:pt x="5353493" y="9373274"/>
                  </a:lnTo>
                  <a:close/>
                </a:path>
              </a:pathLst>
            </a:custGeom>
            <a:solidFill>
              <a:srgbClr val="FFD834"/>
            </a:solidFill>
          </p:spPr>
        </p:sp>
      </p:grpSp>
      <p:sp>
        <p:nvSpPr>
          <p:cNvPr name="Freeform 7" id="7"/>
          <p:cNvSpPr/>
          <p:nvPr/>
        </p:nvSpPr>
        <p:spPr>
          <a:xfrm flipH="false" flipV="false" rot="0">
            <a:off x="10994738" y="6279857"/>
            <a:ext cx="2439161" cy="2439161"/>
          </a:xfrm>
          <a:custGeom>
            <a:avLst/>
            <a:gdLst/>
            <a:ahLst/>
            <a:cxnLst/>
            <a:rect r="r" b="b" t="t" l="l"/>
            <a:pathLst>
              <a:path h="2439161" w="2439161">
                <a:moveTo>
                  <a:pt x="0" y="0"/>
                </a:moveTo>
                <a:lnTo>
                  <a:pt x="2439162" y="0"/>
                </a:lnTo>
                <a:lnTo>
                  <a:pt x="2439162" y="2439161"/>
                </a:lnTo>
                <a:lnTo>
                  <a:pt x="0" y="2439161"/>
                </a:lnTo>
                <a:lnTo>
                  <a:pt x="0" y="0"/>
                </a:lnTo>
                <a:close/>
              </a:path>
            </a:pathLst>
          </a:custGeom>
          <a:blipFill>
            <a:blip r:embed="rId4"/>
            <a:stretch>
              <a:fillRect l="0" t="0" r="0" b="0"/>
            </a:stretch>
          </a:blipFill>
        </p:spPr>
      </p:sp>
      <p:sp>
        <p:nvSpPr>
          <p:cNvPr name="Freeform 8" id="8"/>
          <p:cNvSpPr/>
          <p:nvPr/>
        </p:nvSpPr>
        <p:spPr>
          <a:xfrm flipH="false" flipV="false" rot="0">
            <a:off x="6616253" y="6499025"/>
            <a:ext cx="3557023" cy="2000825"/>
          </a:xfrm>
          <a:custGeom>
            <a:avLst/>
            <a:gdLst/>
            <a:ahLst/>
            <a:cxnLst/>
            <a:rect r="r" b="b" t="t" l="l"/>
            <a:pathLst>
              <a:path h="2000825" w="3557023">
                <a:moveTo>
                  <a:pt x="0" y="0"/>
                </a:moveTo>
                <a:lnTo>
                  <a:pt x="3557023" y="0"/>
                </a:lnTo>
                <a:lnTo>
                  <a:pt x="3557023" y="2000825"/>
                </a:lnTo>
                <a:lnTo>
                  <a:pt x="0" y="2000825"/>
                </a:lnTo>
                <a:lnTo>
                  <a:pt x="0" y="0"/>
                </a:lnTo>
                <a:close/>
              </a:path>
            </a:pathLst>
          </a:custGeom>
          <a:blipFill>
            <a:blip r:embed="rId5"/>
            <a:stretch>
              <a:fillRect l="0" t="0" r="0" b="0"/>
            </a:stretch>
          </a:blipFill>
        </p:spPr>
      </p:sp>
      <p:sp>
        <p:nvSpPr>
          <p:cNvPr name="TextBox 9" id="9"/>
          <p:cNvSpPr txBox="true"/>
          <p:nvPr/>
        </p:nvSpPr>
        <p:spPr>
          <a:xfrm rot="0">
            <a:off x="6493621" y="1792073"/>
            <a:ext cx="11441396" cy="2714625"/>
          </a:xfrm>
          <a:prstGeom prst="rect">
            <a:avLst/>
          </a:prstGeom>
        </p:spPr>
        <p:txBody>
          <a:bodyPr anchor="t" rtlCol="false" tIns="0" lIns="0" bIns="0" rIns="0">
            <a:spAutoFit/>
          </a:bodyPr>
          <a:lstStyle/>
          <a:p>
            <a:pPr>
              <a:lnSpc>
                <a:spcPts val="7199"/>
              </a:lnSpc>
            </a:pPr>
            <a:r>
              <a:rPr lang="en-US" sz="5999">
                <a:solidFill>
                  <a:srgbClr val="000000"/>
                </a:solidFill>
                <a:latin typeface="Blinker Bold"/>
              </a:rPr>
              <a:t>3. Extraction des forms d’argument et catégorisation des familles d’argument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31477" y="-14088"/>
            <a:ext cx="9156523" cy="10301088"/>
            <a:chOff x="0" y="0"/>
            <a:chExt cx="5370413" cy="6041715"/>
          </a:xfrm>
        </p:grpSpPr>
        <p:sp>
          <p:nvSpPr>
            <p:cNvPr name="Freeform 3" id="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FFC107"/>
            </a:solidFill>
          </p:spPr>
        </p:sp>
        <p:sp>
          <p:nvSpPr>
            <p:cNvPr name="Freeform 4" id="4"/>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FFC107"/>
            </a:solidFill>
            <a:ln w="12700">
              <a:solidFill>
                <a:srgbClr val="000000"/>
              </a:solidFill>
            </a:ln>
          </p:spPr>
        </p:sp>
      </p:grpSp>
      <p:grpSp>
        <p:nvGrpSpPr>
          <p:cNvPr name="Group 5" id="5"/>
          <p:cNvGrpSpPr/>
          <p:nvPr/>
        </p:nvGrpSpPr>
        <p:grpSpPr>
          <a:xfrm rot="0">
            <a:off x="13600139" y="1028700"/>
            <a:ext cx="3066510" cy="2867025"/>
            <a:chOff x="0" y="0"/>
            <a:chExt cx="2313419" cy="2162925"/>
          </a:xfrm>
        </p:grpSpPr>
        <p:sp>
          <p:nvSpPr>
            <p:cNvPr name="Freeform 6" id="6"/>
            <p:cNvSpPr/>
            <p:nvPr/>
          </p:nvSpPr>
          <p:spPr>
            <a:xfrm flipH="false" flipV="false" rot="0">
              <a:off x="0" y="0"/>
              <a:ext cx="2313419" cy="2162925"/>
            </a:xfrm>
            <a:custGeom>
              <a:avLst/>
              <a:gdLst/>
              <a:ahLst/>
              <a:cxnLst/>
              <a:rect r="r" b="b" t="t" l="l"/>
              <a:pathLst>
                <a:path h="2162925" w="2313419">
                  <a:moveTo>
                    <a:pt x="0" y="0"/>
                  </a:moveTo>
                  <a:lnTo>
                    <a:pt x="2313419" y="0"/>
                  </a:lnTo>
                  <a:lnTo>
                    <a:pt x="2313419" y="2162925"/>
                  </a:lnTo>
                  <a:lnTo>
                    <a:pt x="0" y="2162925"/>
                  </a:lnTo>
                  <a:close/>
                </a:path>
              </a:pathLst>
            </a:custGeom>
            <a:solidFill>
              <a:srgbClr val="FFFAEC"/>
            </a:solidFill>
            <a:ln cap="sq">
              <a:noFill/>
              <a:prstDash val="sysDot"/>
              <a:miter/>
            </a:ln>
          </p:spPr>
        </p:sp>
        <p:sp>
          <p:nvSpPr>
            <p:cNvPr name="TextBox 7" id="7"/>
            <p:cNvSpPr txBox="true"/>
            <p:nvPr/>
          </p:nvSpPr>
          <p:spPr>
            <a:xfrm>
              <a:off x="0" y="-38100"/>
              <a:ext cx="2313419" cy="2201025"/>
            </a:xfrm>
            <a:prstGeom prst="rect">
              <a:avLst/>
            </a:prstGeom>
          </p:spPr>
          <p:txBody>
            <a:bodyPr anchor="ctr" rtlCol="false" tIns="254000" lIns="254000" bIns="254000" rIns="254000"/>
            <a:lstStyle/>
            <a:p>
              <a:pPr algn="ctr">
                <a:lnSpc>
                  <a:spcPts val="2240"/>
                </a:lnSpc>
              </a:pPr>
            </a:p>
          </p:txBody>
        </p:sp>
      </p:grpSp>
      <p:sp>
        <p:nvSpPr>
          <p:cNvPr name="TextBox 8" id="8"/>
          <p:cNvSpPr txBox="true"/>
          <p:nvPr/>
        </p:nvSpPr>
        <p:spPr>
          <a:xfrm rot="0">
            <a:off x="3990736" y="4798487"/>
            <a:ext cx="7468733" cy="122555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Blinker"/>
              </a:rPr>
              <a:t>Distinction des différentes familles d’arguments</a:t>
            </a:r>
          </a:p>
        </p:txBody>
      </p:sp>
      <p:sp>
        <p:nvSpPr>
          <p:cNvPr name="TextBox 9" id="9"/>
          <p:cNvSpPr txBox="true"/>
          <p:nvPr/>
        </p:nvSpPr>
        <p:spPr>
          <a:xfrm rot="0">
            <a:off x="5282288" y="7286149"/>
            <a:ext cx="8427451" cy="122555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Blinker"/>
              </a:rPr>
              <a:t>Élaboration des formes génériques des arguments analysés.</a:t>
            </a:r>
          </a:p>
        </p:txBody>
      </p:sp>
      <p:grpSp>
        <p:nvGrpSpPr>
          <p:cNvPr name="Group 10" id="10"/>
          <p:cNvGrpSpPr>
            <a:grpSpLocks noChangeAspect="true"/>
          </p:cNvGrpSpPr>
          <p:nvPr/>
        </p:nvGrpSpPr>
        <p:grpSpPr>
          <a:xfrm rot="-10800000">
            <a:off x="0" y="4839120"/>
            <a:ext cx="4863829" cy="5471808"/>
            <a:chOff x="0" y="0"/>
            <a:chExt cx="5370413" cy="6041715"/>
          </a:xfrm>
        </p:grpSpPr>
        <p:sp>
          <p:nvSpPr>
            <p:cNvPr name="Freeform 11" id="11"/>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FFC107"/>
            </a:solidFill>
          </p:spPr>
        </p:sp>
        <p:sp>
          <p:nvSpPr>
            <p:cNvPr name="Freeform 12" id="12"/>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FFC107"/>
            </a:solidFill>
            <a:ln w="12700">
              <a:solidFill>
                <a:srgbClr val="000000"/>
              </a:solidFill>
            </a:ln>
          </p:spPr>
        </p:sp>
      </p:grpSp>
      <p:grpSp>
        <p:nvGrpSpPr>
          <p:cNvPr name="Group 13" id="13"/>
          <p:cNvGrpSpPr/>
          <p:nvPr/>
        </p:nvGrpSpPr>
        <p:grpSpPr>
          <a:xfrm rot="-10800000">
            <a:off x="11971041" y="4874687"/>
            <a:ext cx="9328750" cy="5436241"/>
            <a:chOff x="0" y="0"/>
            <a:chExt cx="1220440" cy="711200"/>
          </a:xfrm>
        </p:grpSpPr>
        <p:sp>
          <p:nvSpPr>
            <p:cNvPr name="Freeform 14" id="14"/>
            <p:cNvSpPr/>
            <p:nvPr/>
          </p:nvSpPr>
          <p:spPr>
            <a:xfrm flipH="false" flipV="false" rot="0">
              <a:off x="0" y="0"/>
              <a:ext cx="1220440" cy="711200"/>
            </a:xfrm>
            <a:custGeom>
              <a:avLst/>
              <a:gdLst/>
              <a:ahLst/>
              <a:cxnLst/>
              <a:rect r="r" b="b" t="t" l="l"/>
              <a:pathLst>
                <a:path h="711200" w="1220440">
                  <a:moveTo>
                    <a:pt x="610220" y="711200"/>
                  </a:moveTo>
                  <a:lnTo>
                    <a:pt x="1220440" y="0"/>
                  </a:lnTo>
                  <a:lnTo>
                    <a:pt x="0" y="0"/>
                  </a:lnTo>
                  <a:lnTo>
                    <a:pt x="610220" y="711200"/>
                  </a:lnTo>
                  <a:close/>
                </a:path>
              </a:pathLst>
            </a:custGeom>
            <a:solidFill>
              <a:srgbClr val="FFD834"/>
            </a:solidFill>
          </p:spPr>
        </p:sp>
        <p:sp>
          <p:nvSpPr>
            <p:cNvPr name="TextBox 15" id="15"/>
            <p:cNvSpPr txBox="true"/>
            <p:nvPr/>
          </p:nvSpPr>
          <p:spPr>
            <a:xfrm>
              <a:off x="190694" y="50800"/>
              <a:ext cx="839053" cy="330200"/>
            </a:xfrm>
            <a:prstGeom prst="rect">
              <a:avLst/>
            </a:prstGeom>
          </p:spPr>
          <p:txBody>
            <a:bodyPr anchor="ctr" rtlCol="false" tIns="50800" lIns="50800" bIns="50800" rIns="50800"/>
            <a:lstStyle/>
            <a:p>
              <a:pPr algn="ctr">
                <a:lnSpc>
                  <a:spcPts val="2765"/>
                </a:lnSpc>
              </a:pPr>
            </a:p>
          </p:txBody>
        </p:sp>
      </p:grpSp>
      <p:sp>
        <p:nvSpPr>
          <p:cNvPr name="Freeform 16" id="16"/>
          <p:cNvSpPr/>
          <p:nvPr/>
        </p:nvSpPr>
        <p:spPr>
          <a:xfrm flipH="false" flipV="false" rot="0">
            <a:off x="13688039" y="1651457"/>
            <a:ext cx="2890711" cy="1626025"/>
          </a:xfrm>
          <a:custGeom>
            <a:avLst/>
            <a:gdLst/>
            <a:ahLst/>
            <a:cxnLst/>
            <a:rect r="r" b="b" t="t" l="l"/>
            <a:pathLst>
              <a:path h="1626025" w="2890711">
                <a:moveTo>
                  <a:pt x="0" y="0"/>
                </a:moveTo>
                <a:lnTo>
                  <a:pt x="2890710" y="0"/>
                </a:lnTo>
                <a:lnTo>
                  <a:pt x="2890710" y="1626025"/>
                </a:lnTo>
                <a:lnTo>
                  <a:pt x="0" y="1626025"/>
                </a:lnTo>
                <a:lnTo>
                  <a:pt x="0" y="0"/>
                </a:lnTo>
                <a:close/>
              </a:path>
            </a:pathLst>
          </a:custGeom>
          <a:blipFill>
            <a:blip r:embed="rId2"/>
            <a:stretch>
              <a:fillRect l="0" t="0" r="0" b="0"/>
            </a:stretch>
          </a:blipFill>
        </p:spPr>
      </p:sp>
      <p:sp>
        <p:nvSpPr>
          <p:cNvPr name="TextBox 17" id="17"/>
          <p:cNvSpPr txBox="true"/>
          <p:nvPr/>
        </p:nvSpPr>
        <p:spPr>
          <a:xfrm rot="0">
            <a:off x="5282288" y="694176"/>
            <a:ext cx="4282670" cy="923925"/>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000000"/>
                </a:solidFill>
                <a:latin typeface="Blinker Bold"/>
              </a:rPr>
              <a:t>Démarche </a:t>
            </a:r>
          </a:p>
        </p:txBody>
      </p:sp>
      <p:sp>
        <p:nvSpPr>
          <p:cNvPr name="TextBox 18" id="18"/>
          <p:cNvSpPr txBox="true"/>
          <p:nvPr/>
        </p:nvSpPr>
        <p:spPr>
          <a:xfrm rot="0">
            <a:off x="2808783" y="2903976"/>
            <a:ext cx="6335217" cy="6064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Blinker"/>
              </a:rPr>
              <a:t>Récupération des arguments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5400000">
            <a:off x="15011089" y="7010089"/>
            <a:ext cx="3912295" cy="2641527"/>
            <a:chOff x="0" y="0"/>
            <a:chExt cx="16341211" cy="11033356"/>
          </a:xfrm>
        </p:grpSpPr>
        <p:sp>
          <p:nvSpPr>
            <p:cNvPr name="Freeform 3" id="3"/>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C107"/>
            </a:solidFill>
          </p:spPr>
        </p:sp>
      </p:grpSp>
      <p:grpSp>
        <p:nvGrpSpPr>
          <p:cNvPr name="Group 4" id="4"/>
          <p:cNvGrpSpPr/>
          <p:nvPr/>
        </p:nvGrpSpPr>
        <p:grpSpPr>
          <a:xfrm rot="5400000">
            <a:off x="-994785" y="994785"/>
            <a:ext cx="6125261" cy="4135690"/>
            <a:chOff x="0" y="0"/>
            <a:chExt cx="16341211" cy="11033356"/>
          </a:xfrm>
        </p:grpSpPr>
        <p:sp>
          <p:nvSpPr>
            <p:cNvPr name="Freeform 5" id="5"/>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D834"/>
            </a:solidFill>
          </p:spPr>
        </p:sp>
      </p:grpSp>
      <p:graphicFrame>
        <p:nvGraphicFramePr>
          <p:cNvPr name="Table 6" id="6"/>
          <p:cNvGraphicFramePr>
            <a:graphicFrameLocks noGrp="true"/>
          </p:cNvGraphicFramePr>
          <p:nvPr/>
        </p:nvGraphicFramePr>
        <p:xfrm>
          <a:off x="2420456" y="1276350"/>
          <a:ext cx="14838844" cy="7981950"/>
        </p:xfrm>
        <a:graphic>
          <a:graphicData uri="http://schemas.openxmlformats.org/drawingml/2006/table">
            <a:tbl>
              <a:tblPr/>
              <a:tblGrid>
                <a:gridCol w="4579977"/>
                <a:gridCol w="5915815"/>
                <a:gridCol w="4343051"/>
              </a:tblGrid>
              <a:tr h="886883">
                <a:tc>
                  <a:txBody>
                    <a:bodyPr anchor="t" rtlCol="false"/>
                    <a:lstStyle/>
                    <a:p>
                      <a:pPr algn="l">
                        <a:lnSpc>
                          <a:spcPts val="3919"/>
                        </a:lnSpc>
                        <a:defRPr/>
                      </a:pPr>
                      <a:r>
                        <a:rPr lang="en-US" sz="2799">
                          <a:solidFill>
                            <a:srgbClr val="D6910B"/>
                          </a:solidFill>
                          <a:latin typeface="Blinker Bold"/>
                        </a:rPr>
                        <a:t>La famille d’argument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919"/>
                        </a:lnSpc>
                        <a:defRPr/>
                      </a:pPr>
                      <a:r>
                        <a:rPr lang="en-US" sz="2799">
                          <a:solidFill>
                            <a:srgbClr val="D6910B"/>
                          </a:solidFill>
                          <a:latin typeface="Blinker Bold"/>
                        </a:rPr>
                        <a:t>Son exemple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919"/>
                        </a:lnSpc>
                        <a:defRPr/>
                      </a:pPr>
                      <a:r>
                        <a:rPr lang="en-US" sz="2799">
                          <a:solidFill>
                            <a:srgbClr val="D6910B"/>
                          </a:solidFill>
                          <a:latin typeface="Blinker Bold"/>
                        </a:rPr>
                        <a:t>Sa forme générique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2918132">
                <a:tc>
                  <a:txBody>
                    <a:bodyPr anchor="t" rtlCol="false"/>
                    <a:lstStyle/>
                    <a:p>
                      <a:pPr algn="l">
                        <a:lnSpc>
                          <a:spcPts val="3919"/>
                        </a:lnSpc>
                        <a:defRPr/>
                      </a:pPr>
                      <a:r>
                        <a:rPr lang="en-US" sz="2799">
                          <a:solidFill>
                            <a:srgbClr val="D6910B"/>
                          </a:solidFill>
                          <a:latin typeface="Blinker Bold"/>
                        </a:rPr>
                        <a:t>Arguments d’autorité basé sur la compétence.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Blinker"/>
                        </a:rPr>
                        <a:t>« [Selon El Mouhoub Mouhoud], [professeur d’économie à l’université Paris Dauphine], [L’immigration contribue à combler les déséquilibres sectoriels et régionaux de demande de travail par les employeurs.] »</a:t>
                      </a:r>
                      <a:endParaRPr lang="en-US" sz="1100"/>
                    </a:p>
                    <a:p>
                      <a:pPr>
                        <a:lnSpc>
                          <a:spcPts val="3359"/>
                        </a:lnSpc>
                      </a:pP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Blinker"/>
                        </a:rPr>
                        <a:t>Selon [Nom de personne], [titre/métier] à [Institution de rattachement], [Argument/affirmation] »</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76934">
                <a:tc>
                  <a:txBody>
                    <a:bodyPr anchor="t" rtlCol="false"/>
                    <a:lstStyle/>
                    <a:p>
                      <a:pPr algn="l">
                        <a:lnSpc>
                          <a:spcPts val="3919"/>
                        </a:lnSpc>
                        <a:defRPr/>
                      </a:pPr>
                      <a:r>
                        <a:rPr lang="en-US" sz="2799">
                          <a:solidFill>
                            <a:srgbClr val="D6910B"/>
                          </a:solidFill>
                          <a:latin typeface="Blinker Bold"/>
                        </a:rPr>
                        <a:t>Arguments d’autorité basé sur le témoignage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Blinker"/>
                        </a:rPr>
                        <a:t>Marc est restaurateur ouistrehamais. Il assiste à la même scène. Il nous raconte : « Ces migrants soudanais tournent autour des voitures des touristes anglais, ouvrent les coffres pour tenter de s'y installer clandestinement. J'ai vu des touristes particulièrement choqués lorsqu'ils ont découvert des clandestins dans leur caravane.»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Blinker"/>
                        </a:rPr>
                        <a:t>[Nom de l’acteur] est [fonction] [lieu] [rapport avec les faits]. Il nous raconte : [énoncé thématique de l’argument]. </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5400000">
            <a:off x="15011089" y="7010089"/>
            <a:ext cx="3912295" cy="2641527"/>
            <a:chOff x="0" y="0"/>
            <a:chExt cx="16341211" cy="11033356"/>
          </a:xfrm>
        </p:grpSpPr>
        <p:sp>
          <p:nvSpPr>
            <p:cNvPr name="Freeform 3" id="3"/>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C107"/>
            </a:solidFill>
          </p:spPr>
        </p:sp>
      </p:grpSp>
      <p:grpSp>
        <p:nvGrpSpPr>
          <p:cNvPr name="Group 4" id="4"/>
          <p:cNvGrpSpPr/>
          <p:nvPr/>
        </p:nvGrpSpPr>
        <p:grpSpPr>
          <a:xfrm rot="5400000">
            <a:off x="-994785" y="994785"/>
            <a:ext cx="6125261" cy="4135690"/>
            <a:chOff x="0" y="0"/>
            <a:chExt cx="16341211" cy="11033356"/>
          </a:xfrm>
        </p:grpSpPr>
        <p:sp>
          <p:nvSpPr>
            <p:cNvPr name="Freeform 5" id="5"/>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D834"/>
            </a:solidFill>
          </p:spPr>
        </p:sp>
      </p:grpSp>
      <p:graphicFrame>
        <p:nvGraphicFramePr>
          <p:cNvPr name="Table 6" id="6"/>
          <p:cNvGraphicFramePr>
            <a:graphicFrameLocks noGrp="true"/>
          </p:cNvGraphicFramePr>
          <p:nvPr/>
        </p:nvGraphicFramePr>
        <p:xfrm>
          <a:off x="2067845" y="942975"/>
          <a:ext cx="15236538" cy="8401050"/>
        </p:xfrm>
        <a:graphic>
          <a:graphicData uri="http://schemas.openxmlformats.org/drawingml/2006/table">
            <a:tbl>
              <a:tblPr/>
              <a:tblGrid>
                <a:gridCol w="4606490"/>
                <a:gridCol w="5677198"/>
                <a:gridCol w="4952850"/>
              </a:tblGrid>
              <a:tr h="886830">
                <a:tc>
                  <a:txBody>
                    <a:bodyPr anchor="t" rtlCol="false"/>
                    <a:lstStyle/>
                    <a:p>
                      <a:pPr algn="l">
                        <a:lnSpc>
                          <a:spcPts val="3919"/>
                        </a:lnSpc>
                        <a:defRPr/>
                      </a:pPr>
                      <a:r>
                        <a:rPr lang="en-US" sz="2799">
                          <a:solidFill>
                            <a:srgbClr val="D6910B"/>
                          </a:solidFill>
                          <a:latin typeface="Blinker Bold"/>
                        </a:rPr>
                        <a:t>La famille d’argument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919"/>
                        </a:lnSpc>
                        <a:defRPr/>
                      </a:pPr>
                      <a:r>
                        <a:rPr lang="en-US" sz="2799">
                          <a:solidFill>
                            <a:srgbClr val="D6910B"/>
                          </a:solidFill>
                          <a:latin typeface="Blinker Bold"/>
                        </a:rPr>
                        <a:t>Son exemple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919"/>
                        </a:lnSpc>
                        <a:defRPr/>
                      </a:pPr>
                      <a:r>
                        <a:rPr lang="en-US" sz="2799">
                          <a:solidFill>
                            <a:srgbClr val="D6910B"/>
                          </a:solidFill>
                          <a:latin typeface="Blinker Bold"/>
                        </a:rPr>
                        <a:t>Sa forme générique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76685">
                <a:tc>
                  <a:txBody>
                    <a:bodyPr anchor="t" rtlCol="false"/>
                    <a:lstStyle/>
                    <a:p>
                      <a:pPr algn="l">
                        <a:lnSpc>
                          <a:spcPts val="3919"/>
                        </a:lnSpc>
                        <a:defRPr/>
                      </a:pPr>
                      <a:r>
                        <a:rPr lang="en-US" sz="2799">
                          <a:solidFill>
                            <a:srgbClr val="D6910B"/>
                          </a:solidFill>
                          <a:latin typeface="Blinker Bold"/>
                        </a:rPr>
                        <a:t>Arguments de communauté basé sur les opinions communes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Blinker"/>
                        </a:rPr>
                        <a:t>Aux Pays-Bas, les membres du groupe majoritaire pensent que « le multiculturalisme favoriserait l’apprentissage d’autres façons de vivre et un meilleur développement personnel. Il serait un moyen de prévenir les discriminations et le racisme en incitant à être plus tolérant et plus respectueux des autres »</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Blinker"/>
                        </a:rPr>
                        <a:t>[Lieux/pays], [Communauté ou groupe] pensent que [objet de l’argument] favorise l’apprentissage [appel aux valeurs commune]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337534">
                <a:tc>
                  <a:txBody>
                    <a:bodyPr anchor="t" rtlCol="false"/>
                    <a:lstStyle/>
                    <a:p>
                      <a:pPr algn="l">
                        <a:lnSpc>
                          <a:spcPts val="3919"/>
                        </a:lnSpc>
                        <a:defRPr/>
                      </a:pPr>
                      <a:r>
                        <a:rPr lang="en-US" sz="2799">
                          <a:solidFill>
                            <a:srgbClr val="D6910B"/>
                          </a:solidFill>
                          <a:latin typeface="Blinker Bold"/>
                        </a:rPr>
                        <a:t>Arguments d’autorité basé sur l’expérience</a:t>
                      </a:r>
                      <a:endParaRPr lang="en-US" sz="1100"/>
                    </a:p>
                    <a:p>
                      <a:pPr>
                        <a:lnSpc>
                          <a:spcPts val="3919"/>
                        </a:lnSpc>
                      </a:pP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Blinker"/>
                        </a:rPr>
                        <a:t>« [Madame KONE], [migrante arrivée de la côte d’ivoire] confie [On est venus en France parce que ça va pas en Afrique. Si ça allait, pourquoi on aurait traversé la mer et risqué notre vie comme ça ? Je ne regrette pas d’être venue.] Mais on veut un logement.] »</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endParaRPr lang="en-US" sz="1100"/>
                    </a:p>
                    <a:p>
                      <a:pPr>
                        <a:lnSpc>
                          <a:spcPts val="3359"/>
                        </a:lnSpc>
                      </a:pPr>
                      <a:r>
                        <a:rPr lang="en-US" sz="2400">
                          <a:solidFill>
                            <a:srgbClr val="000000"/>
                          </a:solidFill>
                          <a:latin typeface="Blinker"/>
                        </a:rPr>
                        <a:t> [Nom de personne], [énoncé de l’expérience] [Cadrage de présentation] confie [Argument/affirmation] [Contenu de l’argument]</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5400000">
            <a:off x="-7642290" y="2262252"/>
            <a:ext cx="20723323" cy="13992097"/>
            <a:chOff x="0" y="0"/>
            <a:chExt cx="16341211" cy="11033356"/>
          </a:xfrm>
        </p:grpSpPr>
        <p:sp>
          <p:nvSpPr>
            <p:cNvPr name="Freeform 3" id="3"/>
            <p:cNvSpPr/>
            <p:nvPr/>
          </p:nvSpPr>
          <p:spPr>
            <a:xfrm flipH="false" flipV="false" rot="0">
              <a:off x="0" y="0"/>
              <a:ext cx="16341212" cy="11033356"/>
            </a:xfrm>
            <a:custGeom>
              <a:avLst/>
              <a:gdLst/>
              <a:ahLst/>
              <a:cxnLst/>
              <a:rect r="r" b="b" t="t" l="l"/>
              <a:pathLst>
                <a:path h="11033356" w="16341212">
                  <a:moveTo>
                    <a:pt x="16341212" y="11033356"/>
                  </a:moveTo>
                  <a:lnTo>
                    <a:pt x="0" y="11033356"/>
                  </a:lnTo>
                  <a:lnTo>
                    <a:pt x="0" y="0"/>
                  </a:lnTo>
                  <a:lnTo>
                    <a:pt x="16341212" y="11033356"/>
                  </a:lnTo>
                  <a:close/>
                </a:path>
              </a:pathLst>
            </a:custGeom>
            <a:solidFill>
              <a:srgbClr val="FFC107"/>
            </a:solidFill>
          </p:spPr>
        </p:sp>
      </p:grpSp>
      <p:graphicFrame>
        <p:nvGraphicFramePr>
          <p:cNvPr name="Table 4" id="4"/>
          <p:cNvGraphicFramePr>
            <a:graphicFrameLocks noGrp="true"/>
          </p:cNvGraphicFramePr>
          <p:nvPr/>
        </p:nvGraphicFramePr>
        <p:xfrm>
          <a:off x="7621204" y="3581265"/>
          <a:ext cx="9121121" cy="5150415"/>
        </p:xfrm>
        <a:graphic>
          <a:graphicData uri="http://schemas.openxmlformats.org/drawingml/2006/table">
            <a:tbl>
              <a:tblPr/>
              <a:tblGrid>
                <a:gridCol w="4560560"/>
                <a:gridCol w="4560560"/>
              </a:tblGrid>
              <a:tr h="2077682">
                <a:tc>
                  <a:txBody>
                    <a:bodyPr anchor="t" rtlCol="false"/>
                    <a:lstStyle/>
                    <a:p>
                      <a:pPr algn="ctr">
                        <a:lnSpc>
                          <a:spcPts val="4200"/>
                        </a:lnSpc>
                        <a:defRPr/>
                      </a:pPr>
                      <a:r>
                        <a:rPr lang="en-US" sz="3000">
                          <a:solidFill>
                            <a:srgbClr val="000000"/>
                          </a:solidFill>
                          <a:latin typeface="Blinker Bold"/>
                        </a:rPr>
                        <a:t>Connection à la partie administration</a:t>
                      </a:r>
                      <a:endParaRPr lang="en-US" sz="1100"/>
                    </a:p>
                  </a:txBody>
                  <a:tcPr marL="190500" marR="190500" marT="190500" marB="190500" anchor="ctr">
                    <a:lnL cmpd="sng" algn="ctr" cap="flat" w="0">
                      <a:solidFill>
                        <a:srgbClr val="D9F503"/>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D9F503"/>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Blinker Bold"/>
                        </a:rPr>
                        <a:t>Création d’argument</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D9F503"/>
                      </a:solidFill>
                      <a:prstDash val="solid"/>
                      <a:round/>
                      <a:headEnd type="none" w="med" len="med"/>
                      <a:tailEnd type="none" w="med" len="med"/>
                    </a:lnR>
                    <a:lnT cmpd="sng" algn="ctr" cap="flat" w="0">
                      <a:solidFill>
                        <a:srgbClr val="D9F503"/>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072733">
                <a:tc>
                  <a:txBody>
                    <a:bodyPr anchor="t" rtlCol="false"/>
                    <a:lstStyle/>
                    <a:p>
                      <a:pPr algn="ctr">
                        <a:lnSpc>
                          <a:spcPts val="4200"/>
                        </a:lnSpc>
                        <a:defRPr/>
                      </a:pPr>
                      <a:r>
                        <a:rPr lang="en-US" sz="3000">
                          <a:solidFill>
                            <a:srgbClr val="000000"/>
                          </a:solidFill>
                          <a:latin typeface="Blinker Bold"/>
                        </a:rPr>
                        <a:t>Remplissage des champs de métadonnées</a:t>
                      </a:r>
                      <a:endParaRPr lang="en-US" sz="1100"/>
                    </a:p>
                  </a:txBody>
                  <a:tcPr marL="190500" marR="190500" marT="190500" marB="190500" anchor="ctr">
                    <a:lnL cmpd="sng" algn="ctr" cap="flat" w="0">
                      <a:solidFill>
                        <a:srgbClr val="D9F503"/>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Blinker Bold"/>
                        </a:rPr>
                        <a:t>Enregistrement de l'argument saisie en cliquant sur “Save Changes” </a:t>
                      </a:r>
                      <a:endParaRPr lang="en-US" sz="1100"/>
                    </a:p>
                    <a:p>
                      <a:pPr algn="ctr">
                        <a:lnSpc>
                          <a:spcPts val="4200"/>
                        </a:lnSpc>
                      </a:pP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D9F503"/>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pSp>
        <p:nvGrpSpPr>
          <p:cNvPr name="Group 5" id="5"/>
          <p:cNvGrpSpPr/>
          <p:nvPr/>
        </p:nvGrpSpPr>
        <p:grpSpPr>
          <a:xfrm rot="-10800000">
            <a:off x="0" y="6193508"/>
            <a:ext cx="5656772" cy="4092463"/>
            <a:chOff x="0" y="0"/>
            <a:chExt cx="983050" cy="711200"/>
          </a:xfrm>
        </p:grpSpPr>
        <p:sp>
          <p:nvSpPr>
            <p:cNvPr name="Freeform 6" id="6"/>
            <p:cNvSpPr/>
            <p:nvPr/>
          </p:nvSpPr>
          <p:spPr>
            <a:xfrm flipH="false" flipV="false" rot="0">
              <a:off x="0" y="0"/>
              <a:ext cx="983050" cy="711200"/>
            </a:xfrm>
            <a:custGeom>
              <a:avLst/>
              <a:gdLst/>
              <a:ahLst/>
              <a:cxnLst/>
              <a:rect r="r" b="b" t="t" l="l"/>
              <a:pathLst>
                <a:path h="711200" w="983050">
                  <a:moveTo>
                    <a:pt x="491525" y="711200"/>
                  </a:moveTo>
                  <a:lnTo>
                    <a:pt x="983050" y="0"/>
                  </a:lnTo>
                  <a:lnTo>
                    <a:pt x="0" y="0"/>
                  </a:lnTo>
                  <a:lnTo>
                    <a:pt x="491525" y="711200"/>
                  </a:lnTo>
                  <a:close/>
                </a:path>
              </a:pathLst>
            </a:custGeom>
            <a:solidFill>
              <a:srgbClr val="FFD834"/>
            </a:solidFill>
          </p:spPr>
        </p:sp>
        <p:sp>
          <p:nvSpPr>
            <p:cNvPr name="TextBox 7" id="7"/>
            <p:cNvSpPr txBox="true"/>
            <p:nvPr/>
          </p:nvSpPr>
          <p:spPr>
            <a:xfrm>
              <a:off x="153602" y="50800"/>
              <a:ext cx="675847" cy="330200"/>
            </a:xfrm>
            <a:prstGeom prst="rect">
              <a:avLst/>
            </a:prstGeom>
          </p:spPr>
          <p:txBody>
            <a:bodyPr anchor="ctr" rtlCol="false" tIns="50800" lIns="50800" bIns="50800" rIns="50800"/>
            <a:lstStyle/>
            <a:p>
              <a:pPr algn="ctr">
                <a:lnSpc>
                  <a:spcPts val="2765"/>
                </a:lnSpc>
              </a:pPr>
            </a:p>
          </p:txBody>
        </p:sp>
      </p:grpSp>
      <p:grpSp>
        <p:nvGrpSpPr>
          <p:cNvPr name="Group 8" id="8"/>
          <p:cNvGrpSpPr/>
          <p:nvPr/>
        </p:nvGrpSpPr>
        <p:grpSpPr>
          <a:xfrm rot="0">
            <a:off x="7142072" y="3945736"/>
            <a:ext cx="958264" cy="95826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D6910B"/>
            </a:solidFill>
          </p:spPr>
        </p:sp>
        <p:sp>
          <p:nvSpPr>
            <p:cNvPr name="TextBox 10" id="10"/>
            <p:cNvSpPr txBox="true"/>
            <p:nvPr/>
          </p:nvSpPr>
          <p:spPr>
            <a:xfrm>
              <a:off x="127000" y="127000"/>
              <a:ext cx="558800" cy="558800"/>
            </a:xfrm>
            <a:prstGeom prst="rect">
              <a:avLst/>
            </a:prstGeom>
          </p:spPr>
          <p:txBody>
            <a:bodyPr anchor="ctr" rtlCol="false" tIns="50800" lIns="50800" bIns="50800" rIns="50800"/>
            <a:lstStyle/>
            <a:p>
              <a:pPr algn="ctr">
                <a:lnSpc>
                  <a:spcPts val="2765"/>
                </a:lnSpc>
              </a:pPr>
              <a:r>
                <a:rPr lang="en-US" sz="2304">
                  <a:solidFill>
                    <a:srgbClr val="000000"/>
                  </a:solidFill>
                  <a:latin typeface="Blinker Bold"/>
                </a:rPr>
                <a:t>1</a:t>
              </a:r>
            </a:p>
          </p:txBody>
        </p:sp>
      </p:grpSp>
      <p:grpSp>
        <p:nvGrpSpPr>
          <p:cNvPr name="Group 11" id="11"/>
          <p:cNvGrpSpPr/>
          <p:nvPr/>
        </p:nvGrpSpPr>
        <p:grpSpPr>
          <a:xfrm rot="0">
            <a:off x="3906292" y="1227816"/>
            <a:ext cx="11618255" cy="1645346"/>
            <a:chOff x="0" y="0"/>
            <a:chExt cx="15491007" cy="2193795"/>
          </a:xfrm>
        </p:grpSpPr>
        <p:sp>
          <p:nvSpPr>
            <p:cNvPr name="TextBox 12" id="12"/>
            <p:cNvSpPr txBox="true"/>
            <p:nvPr/>
          </p:nvSpPr>
          <p:spPr>
            <a:xfrm rot="0">
              <a:off x="0" y="0"/>
              <a:ext cx="15491007" cy="1206500"/>
            </a:xfrm>
            <a:prstGeom prst="rect">
              <a:avLst/>
            </a:prstGeom>
          </p:spPr>
          <p:txBody>
            <a:bodyPr anchor="t" rtlCol="false" tIns="0" lIns="0" bIns="0" rIns="0">
              <a:spAutoFit/>
            </a:bodyPr>
            <a:lstStyle/>
            <a:p>
              <a:pPr>
                <a:lnSpc>
                  <a:spcPts val="7199"/>
                </a:lnSpc>
              </a:pPr>
              <a:r>
                <a:rPr lang="en-US" sz="5999">
                  <a:solidFill>
                    <a:srgbClr val="000000"/>
                  </a:solidFill>
                  <a:latin typeface="Blinker Bold"/>
                </a:rPr>
                <a:t>4.Saisie des arguments dans OMEKA</a:t>
              </a:r>
            </a:p>
          </p:txBody>
        </p:sp>
        <p:sp>
          <p:nvSpPr>
            <p:cNvPr name="TextBox 13" id="13"/>
            <p:cNvSpPr txBox="true"/>
            <p:nvPr/>
          </p:nvSpPr>
          <p:spPr>
            <a:xfrm rot="0">
              <a:off x="0" y="1731515"/>
              <a:ext cx="11019853" cy="462280"/>
            </a:xfrm>
            <a:prstGeom prst="rect">
              <a:avLst/>
            </a:prstGeom>
          </p:spPr>
          <p:txBody>
            <a:bodyPr anchor="t" rtlCol="false" tIns="0" lIns="0" bIns="0" rIns="0">
              <a:spAutoFit/>
            </a:bodyPr>
            <a:lstStyle/>
            <a:p>
              <a:pPr>
                <a:lnSpc>
                  <a:spcPts val="2940"/>
                </a:lnSpc>
              </a:pPr>
            </a:p>
          </p:txBody>
        </p:sp>
      </p:grpSp>
      <p:grpSp>
        <p:nvGrpSpPr>
          <p:cNvPr name="Group 14" id="14"/>
          <p:cNvGrpSpPr/>
          <p:nvPr/>
        </p:nvGrpSpPr>
        <p:grpSpPr>
          <a:xfrm rot="0">
            <a:off x="7621204" y="2258530"/>
            <a:ext cx="8266328" cy="2446828"/>
            <a:chOff x="0" y="0"/>
            <a:chExt cx="11021771" cy="3262437"/>
          </a:xfrm>
        </p:grpSpPr>
        <p:sp>
          <p:nvSpPr>
            <p:cNvPr name="TextBox 15" id="15"/>
            <p:cNvSpPr txBox="true"/>
            <p:nvPr/>
          </p:nvSpPr>
          <p:spPr>
            <a:xfrm rot="0">
              <a:off x="0" y="-9525"/>
              <a:ext cx="11021771" cy="2358801"/>
            </a:xfrm>
            <a:prstGeom prst="rect">
              <a:avLst/>
            </a:prstGeom>
          </p:spPr>
          <p:txBody>
            <a:bodyPr anchor="t" rtlCol="false" tIns="0" lIns="0" bIns="0" rIns="0">
              <a:spAutoFit/>
            </a:bodyPr>
            <a:lstStyle/>
            <a:p>
              <a:pPr>
                <a:lnSpc>
                  <a:spcPts val="4439"/>
                </a:lnSpc>
              </a:pPr>
              <a:r>
                <a:rPr lang="en-US" sz="3699">
                  <a:solidFill>
                    <a:srgbClr val="000000"/>
                  </a:solidFill>
                  <a:latin typeface="Blinker"/>
                </a:rPr>
                <a:t>Pour saisir les arguments dans Omeka, nous avons suivi les étapes suivantes:</a:t>
              </a:r>
            </a:p>
            <a:p>
              <a:pPr>
                <a:lnSpc>
                  <a:spcPts val="4994"/>
                </a:lnSpc>
              </a:pPr>
            </a:p>
          </p:txBody>
        </p:sp>
        <p:sp>
          <p:nvSpPr>
            <p:cNvPr name="TextBox 16" id="16"/>
            <p:cNvSpPr txBox="true"/>
            <p:nvPr/>
          </p:nvSpPr>
          <p:spPr>
            <a:xfrm rot="0">
              <a:off x="0" y="2822483"/>
              <a:ext cx="7840568" cy="439954"/>
            </a:xfrm>
            <a:prstGeom prst="rect">
              <a:avLst/>
            </a:prstGeom>
          </p:spPr>
          <p:txBody>
            <a:bodyPr anchor="t" rtlCol="false" tIns="0" lIns="0" bIns="0" rIns="0">
              <a:spAutoFit/>
            </a:bodyPr>
            <a:lstStyle/>
            <a:p>
              <a:pPr>
                <a:lnSpc>
                  <a:spcPts val="2719"/>
                </a:lnSpc>
              </a:pPr>
            </a:p>
          </p:txBody>
        </p:sp>
      </p:grpSp>
      <p:grpSp>
        <p:nvGrpSpPr>
          <p:cNvPr name="Group 17" id="17"/>
          <p:cNvGrpSpPr/>
          <p:nvPr/>
        </p:nvGrpSpPr>
        <p:grpSpPr>
          <a:xfrm rot="0">
            <a:off x="11754368" y="4185236"/>
            <a:ext cx="958264" cy="95826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D6910B"/>
            </a:solidFill>
          </p:spPr>
        </p:sp>
        <p:sp>
          <p:nvSpPr>
            <p:cNvPr name="TextBox 19" id="19"/>
            <p:cNvSpPr txBox="true"/>
            <p:nvPr/>
          </p:nvSpPr>
          <p:spPr>
            <a:xfrm>
              <a:off x="127000" y="127000"/>
              <a:ext cx="558800" cy="558800"/>
            </a:xfrm>
            <a:prstGeom prst="rect">
              <a:avLst/>
            </a:prstGeom>
          </p:spPr>
          <p:txBody>
            <a:bodyPr anchor="ctr" rtlCol="false" tIns="50800" lIns="50800" bIns="50800" rIns="50800"/>
            <a:lstStyle/>
            <a:p>
              <a:pPr algn="ctr">
                <a:lnSpc>
                  <a:spcPts val="2765"/>
                </a:lnSpc>
              </a:pPr>
              <a:r>
                <a:rPr lang="en-US" sz="2304">
                  <a:solidFill>
                    <a:srgbClr val="000000"/>
                  </a:solidFill>
                  <a:latin typeface="Blinker Bold"/>
                </a:rPr>
                <a:t>2</a:t>
              </a:r>
            </a:p>
          </p:txBody>
        </p:sp>
      </p:grpSp>
      <p:grpSp>
        <p:nvGrpSpPr>
          <p:cNvPr name="Group 20" id="20"/>
          <p:cNvGrpSpPr/>
          <p:nvPr/>
        </p:nvGrpSpPr>
        <p:grpSpPr>
          <a:xfrm rot="0">
            <a:off x="6927757" y="6450163"/>
            <a:ext cx="958264" cy="95826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D6910B"/>
            </a:solidFill>
          </p:spPr>
        </p:sp>
        <p:sp>
          <p:nvSpPr>
            <p:cNvPr name="TextBox 22" id="22"/>
            <p:cNvSpPr txBox="true"/>
            <p:nvPr/>
          </p:nvSpPr>
          <p:spPr>
            <a:xfrm>
              <a:off x="127000" y="127000"/>
              <a:ext cx="558800" cy="558800"/>
            </a:xfrm>
            <a:prstGeom prst="rect">
              <a:avLst/>
            </a:prstGeom>
          </p:spPr>
          <p:txBody>
            <a:bodyPr anchor="ctr" rtlCol="false" tIns="50800" lIns="50800" bIns="50800" rIns="50800"/>
            <a:lstStyle/>
            <a:p>
              <a:pPr algn="ctr">
                <a:lnSpc>
                  <a:spcPts val="2765"/>
                </a:lnSpc>
              </a:pPr>
              <a:r>
                <a:rPr lang="en-US" sz="2304">
                  <a:solidFill>
                    <a:srgbClr val="000000"/>
                  </a:solidFill>
                  <a:latin typeface="Blinker Bold"/>
                </a:rPr>
                <a:t>3</a:t>
              </a:r>
            </a:p>
          </p:txBody>
        </p:sp>
      </p:grpSp>
      <p:grpSp>
        <p:nvGrpSpPr>
          <p:cNvPr name="Group 23" id="23"/>
          <p:cNvGrpSpPr/>
          <p:nvPr/>
        </p:nvGrpSpPr>
        <p:grpSpPr>
          <a:xfrm rot="0">
            <a:off x="11702632" y="5677341"/>
            <a:ext cx="958264" cy="95826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D6910B"/>
            </a:solidFill>
          </p:spPr>
        </p:sp>
        <p:sp>
          <p:nvSpPr>
            <p:cNvPr name="TextBox 25" id="25"/>
            <p:cNvSpPr txBox="true"/>
            <p:nvPr/>
          </p:nvSpPr>
          <p:spPr>
            <a:xfrm>
              <a:off x="127000" y="127000"/>
              <a:ext cx="558800" cy="558800"/>
            </a:xfrm>
            <a:prstGeom prst="rect">
              <a:avLst/>
            </a:prstGeom>
          </p:spPr>
          <p:txBody>
            <a:bodyPr anchor="ctr" rtlCol="false" tIns="50800" lIns="50800" bIns="50800" rIns="50800"/>
            <a:lstStyle/>
            <a:p>
              <a:pPr algn="ctr">
                <a:lnSpc>
                  <a:spcPts val="2765"/>
                </a:lnSpc>
              </a:pPr>
              <a:r>
                <a:rPr lang="en-US" sz="2304">
                  <a:solidFill>
                    <a:srgbClr val="000000"/>
                  </a:solidFill>
                  <a:latin typeface="Blinker Bold"/>
                </a:rPr>
                <a:t>4</a:t>
              </a:r>
            </a:p>
          </p:txBody>
        </p:sp>
      </p:grpSp>
      <p:sp>
        <p:nvSpPr>
          <p:cNvPr name="Freeform 26" id="26"/>
          <p:cNvSpPr/>
          <p:nvPr/>
        </p:nvSpPr>
        <p:spPr>
          <a:xfrm flipH="false" flipV="false" rot="0">
            <a:off x="1608805" y="7512100"/>
            <a:ext cx="2439161" cy="2439161"/>
          </a:xfrm>
          <a:custGeom>
            <a:avLst/>
            <a:gdLst/>
            <a:ahLst/>
            <a:cxnLst/>
            <a:rect r="r" b="b" t="t" l="l"/>
            <a:pathLst>
              <a:path h="2439161" w="2439161">
                <a:moveTo>
                  <a:pt x="0" y="0"/>
                </a:moveTo>
                <a:lnTo>
                  <a:pt x="2439162" y="0"/>
                </a:lnTo>
                <a:lnTo>
                  <a:pt x="2439162" y="2439161"/>
                </a:lnTo>
                <a:lnTo>
                  <a:pt x="0" y="2439161"/>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5400000">
            <a:off x="-8790403" y="3410364"/>
            <a:ext cx="20723323" cy="11695871"/>
            <a:chOff x="0" y="0"/>
            <a:chExt cx="16341211" cy="9222686"/>
          </a:xfrm>
        </p:grpSpPr>
        <p:sp>
          <p:nvSpPr>
            <p:cNvPr name="Freeform 3" id="3"/>
            <p:cNvSpPr/>
            <p:nvPr/>
          </p:nvSpPr>
          <p:spPr>
            <a:xfrm flipH="false" flipV="false" rot="0">
              <a:off x="0" y="0"/>
              <a:ext cx="16341212" cy="9222686"/>
            </a:xfrm>
            <a:custGeom>
              <a:avLst/>
              <a:gdLst/>
              <a:ahLst/>
              <a:cxnLst/>
              <a:rect r="r" b="b" t="t" l="l"/>
              <a:pathLst>
                <a:path h="9222686" w="16341212">
                  <a:moveTo>
                    <a:pt x="16341212" y="9222686"/>
                  </a:moveTo>
                  <a:lnTo>
                    <a:pt x="0" y="9222686"/>
                  </a:lnTo>
                  <a:lnTo>
                    <a:pt x="0" y="0"/>
                  </a:lnTo>
                  <a:lnTo>
                    <a:pt x="16341212" y="9222686"/>
                  </a:lnTo>
                  <a:close/>
                </a:path>
              </a:pathLst>
            </a:custGeom>
            <a:solidFill>
              <a:srgbClr val="FFC107"/>
            </a:solidFill>
          </p:spPr>
        </p:sp>
      </p:grpSp>
      <p:grpSp>
        <p:nvGrpSpPr>
          <p:cNvPr name="Group 4" id="4"/>
          <p:cNvGrpSpPr/>
          <p:nvPr/>
        </p:nvGrpSpPr>
        <p:grpSpPr>
          <a:xfrm rot="-10800000">
            <a:off x="0" y="6193508"/>
            <a:ext cx="5656772" cy="4092463"/>
            <a:chOff x="0" y="0"/>
            <a:chExt cx="983050" cy="711200"/>
          </a:xfrm>
        </p:grpSpPr>
        <p:sp>
          <p:nvSpPr>
            <p:cNvPr name="Freeform 5" id="5"/>
            <p:cNvSpPr/>
            <p:nvPr/>
          </p:nvSpPr>
          <p:spPr>
            <a:xfrm flipH="false" flipV="false" rot="0">
              <a:off x="0" y="0"/>
              <a:ext cx="983050" cy="711200"/>
            </a:xfrm>
            <a:custGeom>
              <a:avLst/>
              <a:gdLst/>
              <a:ahLst/>
              <a:cxnLst/>
              <a:rect r="r" b="b" t="t" l="l"/>
              <a:pathLst>
                <a:path h="711200" w="983050">
                  <a:moveTo>
                    <a:pt x="491525" y="711200"/>
                  </a:moveTo>
                  <a:lnTo>
                    <a:pt x="983050" y="0"/>
                  </a:lnTo>
                  <a:lnTo>
                    <a:pt x="0" y="0"/>
                  </a:lnTo>
                  <a:lnTo>
                    <a:pt x="491525" y="711200"/>
                  </a:lnTo>
                  <a:close/>
                </a:path>
              </a:pathLst>
            </a:custGeom>
            <a:solidFill>
              <a:srgbClr val="FFD834"/>
            </a:solidFill>
          </p:spPr>
        </p:sp>
        <p:sp>
          <p:nvSpPr>
            <p:cNvPr name="TextBox 6" id="6"/>
            <p:cNvSpPr txBox="true"/>
            <p:nvPr/>
          </p:nvSpPr>
          <p:spPr>
            <a:xfrm>
              <a:off x="153602" y="50800"/>
              <a:ext cx="675847" cy="330200"/>
            </a:xfrm>
            <a:prstGeom prst="rect">
              <a:avLst/>
            </a:prstGeom>
          </p:spPr>
          <p:txBody>
            <a:bodyPr anchor="ctr" rtlCol="false" tIns="50800" lIns="50800" bIns="50800" rIns="50800"/>
            <a:lstStyle/>
            <a:p>
              <a:pPr algn="ctr">
                <a:lnSpc>
                  <a:spcPts val="2765"/>
                </a:lnSpc>
              </a:pPr>
            </a:p>
          </p:txBody>
        </p:sp>
      </p:grpSp>
      <p:grpSp>
        <p:nvGrpSpPr>
          <p:cNvPr name="Group 7" id="7"/>
          <p:cNvGrpSpPr/>
          <p:nvPr/>
        </p:nvGrpSpPr>
        <p:grpSpPr>
          <a:xfrm rot="0">
            <a:off x="3906292" y="1227816"/>
            <a:ext cx="11618255" cy="1645346"/>
            <a:chOff x="0" y="0"/>
            <a:chExt cx="15491007" cy="2193795"/>
          </a:xfrm>
        </p:grpSpPr>
        <p:sp>
          <p:nvSpPr>
            <p:cNvPr name="TextBox 8" id="8"/>
            <p:cNvSpPr txBox="true"/>
            <p:nvPr/>
          </p:nvSpPr>
          <p:spPr>
            <a:xfrm rot="0">
              <a:off x="0" y="0"/>
              <a:ext cx="15491007" cy="1206500"/>
            </a:xfrm>
            <a:prstGeom prst="rect">
              <a:avLst/>
            </a:prstGeom>
          </p:spPr>
          <p:txBody>
            <a:bodyPr anchor="t" rtlCol="false" tIns="0" lIns="0" bIns="0" rIns="0">
              <a:spAutoFit/>
            </a:bodyPr>
            <a:lstStyle/>
            <a:p>
              <a:pPr>
                <a:lnSpc>
                  <a:spcPts val="7199"/>
                </a:lnSpc>
              </a:pPr>
              <a:r>
                <a:rPr lang="en-US" sz="5999">
                  <a:solidFill>
                    <a:srgbClr val="000000"/>
                  </a:solidFill>
                  <a:latin typeface="Blinker Bold"/>
                </a:rPr>
                <a:t>4.Saisie des arguments dans OMEKA</a:t>
              </a:r>
            </a:p>
          </p:txBody>
        </p:sp>
        <p:sp>
          <p:nvSpPr>
            <p:cNvPr name="TextBox 9" id="9"/>
            <p:cNvSpPr txBox="true"/>
            <p:nvPr/>
          </p:nvSpPr>
          <p:spPr>
            <a:xfrm rot="0">
              <a:off x="0" y="1731515"/>
              <a:ext cx="11019853" cy="462280"/>
            </a:xfrm>
            <a:prstGeom prst="rect">
              <a:avLst/>
            </a:prstGeom>
          </p:spPr>
          <p:txBody>
            <a:bodyPr anchor="t" rtlCol="false" tIns="0" lIns="0" bIns="0" rIns="0">
              <a:spAutoFit/>
            </a:bodyPr>
            <a:lstStyle/>
            <a:p>
              <a:pPr>
                <a:lnSpc>
                  <a:spcPts val="2940"/>
                </a:lnSpc>
              </a:pPr>
            </a:p>
          </p:txBody>
        </p:sp>
      </p:grpSp>
      <p:sp>
        <p:nvSpPr>
          <p:cNvPr name="TextBox 10" id="10"/>
          <p:cNvSpPr txBox="true"/>
          <p:nvPr/>
        </p:nvSpPr>
        <p:spPr>
          <a:xfrm rot="0">
            <a:off x="4934236" y="2716883"/>
            <a:ext cx="13353764" cy="6943725"/>
          </a:xfrm>
          <a:prstGeom prst="rect">
            <a:avLst/>
          </a:prstGeom>
        </p:spPr>
        <p:txBody>
          <a:bodyPr anchor="t" rtlCol="false" tIns="0" lIns="0" bIns="0" rIns="0">
            <a:spAutoFit/>
          </a:bodyPr>
          <a:lstStyle/>
          <a:p>
            <a:pPr>
              <a:lnSpc>
                <a:spcPts val="4244"/>
              </a:lnSpc>
              <a:spcBef>
                <a:spcPct val="0"/>
              </a:spcBef>
            </a:pPr>
            <a:r>
              <a:rPr lang="en-US" sz="3537">
                <a:solidFill>
                  <a:srgbClr val="000000"/>
                </a:solidFill>
                <a:latin typeface="Blinker"/>
              </a:rPr>
              <a:t>Les métadonnées sont réparties en neuf(09) champs dont:</a:t>
            </a:r>
          </a:p>
          <a:p>
            <a:pPr marL="763653" indent="-381826" lvl="1">
              <a:lnSpc>
                <a:spcPts val="4244"/>
              </a:lnSpc>
              <a:buFont typeface="Arial"/>
              <a:buChar char="•"/>
            </a:pPr>
            <a:r>
              <a:rPr lang="en-US" sz="3537">
                <a:solidFill>
                  <a:srgbClr val="FF3131"/>
                </a:solidFill>
                <a:latin typeface="Blinker"/>
              </a:rPr>
              <a:t>“</a:t>
            </a:r>
            <a:r>
              <a:rPr lang="en-US" sz="3537">
                <a:solidFill>
                  <a:srgbClr val="FF3131"/>
                </a:solidFill>
                <a:latin typeface="Blinker"/>
              </a:rPr>
              <a:t>Resource template“</a:t>
            </a:r>
            <a:r>
              <a:rPr lang="en-US" sz="3537">
                <a:solidFill>
                  <a:srgbClr val="000000"/>
                </a:solidFill>
                <a:latin typeface="Blinker"/>
              </a:rPr>
              <a:t> : argument</a:t>
            </a:r>
          </a:p>
          <a:p>
            <a:pPr marL="763653" indent="-381826" lvl="1">
              <a:lnSpc>
                <a:spcPts val="4244"/>
              </a:lnSpc>
              <a:buFont typeface="Arial"/>
              <a:buChar char="•"/>
            </a:pPr>
            <a:r>
              <a:rPr lang="en-US" sz="3537">
                <a:solidFill>
                  <a:srgbClr val="FF3131"/>
                </a:solidFill>
                <a:latin typeface="Blinker"/>
              </a:rPr>
              <a:t>“Class“</a:t>
            </a:r>
            <a:r>
              <a:rPr lang="en-US" sz="3537">
                <a:solidFill>
                  <a:srgbClr val="000000"/>
                </a:solidFill>
                <a:latin typeface="Blinker"/>
              </a:rPr>
              <a:t>: argument</a:t>
            </a:r>
          </a:p>
          <a:p>
            <a:pPr marL="763653" indent="-381826" lvl="1">
              <a:lnSpc>
                <a:spcPts val="4244"/>
              </a:lnSpc>
              <a:buFont typeface="Arial"/>
              <a:buChar char="•"/>
            </a:pPr>
            <a:r>
              <a:rPr lang="en-US" sz="3537">
                <a:solidFill>
                  <a:srgbClr val="FF3131"/>
                </a:solidFill>
                <a:latin typeface="Blinker"/>
              </a:rPr>
              <a:t>“Title“</a:t>
            </a:r>
            <a:r>
              <a:rPr lang="en-US" sz="3537">
                <a:solidFill>
                  <a:srgbClr val="000000"/>
                </a:solidFill>
                <a:latin typeface="Blinker"/>
              </a:rPr>
              <a:t> : le titre de la forme d’argument</a:t>
            </a:r>
          </a:p>
          <a:p>
            <a:pPr marL="763653" indent="-381826" lvl="1">
              <a:lnSpc>
                <a:spcPts val="4244"/>
              </a:lnSpc>
              <a:buFont typeface="Arial"/>
              <a:buChar char="•"/>
            </a:pPr>
            <a:r>
              <a:rPr lang="en-US" sz="3537">
                <a:solidFill>
                  <a:srgbClr val="FF3131"/>
                </a:solidFill>
                <a:latin typeface="Blinker"/>
              </a:rPr>
              <a:t>“Description“</a:t>
            </a:r>
            <a:r>
              <a:rPr lang="en-US" sz="3537">
                <a:solidFill>
                  <a:srgbClr val="000000"/>
                </a:solidFill>
                <a:latin typeface="Blinker"/>
              </a:rPr>
              <a:t>: exemple de cette forme d’argument</a:t>
            </a:r>
          </a:p>
          <a:p>
            <a:pPr marL="763653" indent="-381826" lvl="1">
              <a:lnSpc>
                <a:spcPts val="4244"/>
              </a:lnSpc>
              <a:buFont typeface="Arial"/>
              <a:buChar char="•"/>
            </a:pPr>
            <a:r>
              <a:rPr lang="en-US" sz="3537">
                <a:solidFill>
                  <a:srgbClr val="FF3131"/>
                </a:solidFill>
                <a:latin typeface="Blinker"/>
              </a:rPr>
              <a:t>“Subject“ </a:t>
            </a:r>
            <a:r>
              <a:rPr lang="en-US" sz="3537">
                <a:solidFill>
                  <a:srgbClr val="000000"/>
                </a:solidFill>
                <a:latin typeface="Blinker"/>
              </a:rPr>
              <a:t>: le sujet de la ressource</a:t>
            </a:r>
          </a:p>
          <a:p>
            <a:pPr marL="763653" indent="-381826" lvl="1">
              <a:lnSpc>
                <a:spcPts val="4244"/>
              </a:lnSpc>
              <a:buFont typeface="Arial"/>
              <a:buChar char="•"/>
            </a:pPr>
            <a:r>
              <a:rPr lang="en-US" sz="3537">
                <a:solidFill>
                  <a:srgbClr val="FF3131"/>
                </a:solidFill>
                <a:latin typeface="Blinker"/>
              </a:rPr>
              <a:t>“A comme monde“</a:t>
            </a:r>
          </a:p>
          <a:p>
            <a:pPr marL="763653" indent="-381826" lvl="1">
              <a:lnSpc>
                <a:spcPts val="4244"/>
              </a:lnSpc>
              <a:buFont typeface="Arial"/>
              <a:buChar char="•"/>
            </a:pPr>
            <a:r>
              <a:rPr lang="en-US" sz="3537">
                <a:solidFill>
                  <a:srgbClr val="FF3131"/>
                </a:solidFill>
                <a:latin typeface="Blinker"/>
              </a:rPr>
              <a:t>“A comme famille d’argument“</a:t>
            </a:r>
            <a:r>
              <a:rPr lang="en-US" sz="3537">
                <a:solidFill>
                  <a:srgbClr val="000000"/>
                </a:solidFill>
                <a:latin typeface="Blinker"/>
              </a:rPr>
              <a:t> : sélection du ou des types de famille d’argument concernés (autorité expérience/Cadrage nomination)</a:t>
            </a:r>
          </a:p>
          <a:p>
            <a:pPr marL="763653" indent="-381826" lvl="1">
              <a:lnSpc>
                <a:spcPts val="4244"/>
              </a:lnSpc>
              <a:buFont typeface="Arial"/>
              <a:buChar char="•"/>
            </a:pPr>
            <a:r>
              <a:rPr lang="en-US" sz="3537">
                <a:solidFill>
                  <a:srgbClr val="FF3131"/>
                </a:solidFill>
                <a:latin typeface="Blinker"/>
              </a:rPr>
              <a:t>“Générateur“</a:t>
            </a:r>
            <a:r>
              <a:rPr lang="en-US" sz="3537">
                <a:solidFill>
                  <a:srgbClr val="000000"/>
                </a:solidFill>
                <a:latin typeface="Blinker"/>
              </a:rPr>
              <a:t> : forme générique de l’argument avec des crochets [...] pour délimiter les différentes parties de cette forme d’argument</a:t>
            </a:r>
          </a:p>
          <a:p>
            <a:pPr marL="763653" indent="-381826" lvl="1">
              <a:lnSpc>
                <a:spcPts val="4244"/>
              </a:lnSpc>
              <a:buFont typeface="Arial"/>
              <a:buChar char="•"/>
            </a:pPr>
            <a:r>
              <a:rPr lang="en-US" sz="3537">
                <a:solidFill>
                  <a:srgbClr val="FF3131"/>
                </a:solidFill>
                <a:latin typeface="Blinker"/>
              </a:rPr>
              <a:t>“A comme registre“</a:t>
            </a:r>
            <a:r>
              <a:rPr lang="en-US" sz="3537">
                <a:solidFill>
                  <a:srgbClr val="000000"/>
                </a:solidFill>
                <a:latin typeface="Blinker"/>
              </a:rPr>
              <a:t> : Sélection du type de registre (économique/juridique)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DAF65p1E_kI</dc:identifier>
  <dcterms:modified xsi:type="dcterms:W3CDTF">2011-08-01T06:04:30Z</dcterms:modified>
  <cp:revision>1</cp:revision>
  <dc:title>Orange Yellow Corporate Geometric Simple User Persona User Persona Presentation</dc:title>
</cp:coreProperties>
</file>